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</p:sldIdLst>
  <p:sldSz cx="9144000" cy="5143500" type="screen16x9"/>
  <p:notesSz cx="6858000" cy="9144000"/>
  <p:embeddedFontLst>
    <p:embeddedFont>
      <p:font typeface="Lato" panose="020B0604020202020204" charset="0"/>
      <p:regular r:id="rId11"/>
      <p:bold r:id="rId12"/>
      <p:italic r:id="rId13"/>
      <p:boldItalic r:id="rId14"/>
    </p:embeddedFont>
    <p:embeddedFont>
      <p:font typeface="Raleway" panose="020B0604020202020204" charset="0"/>
      <p:regular r:id="rId15"/>
      <p:bold r:id="rId16"/>
      <p:italic r:id="rId17"/>
      <p:boldItalic r:id="rId18"/>
    </p:embeddedFont>
    <p:embeddedFont>
      <p:font typeface="Ubuntu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132248c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132248c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f88252dc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f88252dc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f88252dc4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f88252dc4_0_1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f88252dc4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f88252dc4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001dc0cd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e001dc0cd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f88252dc4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f88252dc4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f88252dc4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f88252dc4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001dc0cd9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e001dc0cd9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1" name="Google Shape;71;p13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Confidencial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Personalizado para </a:t>
            </a:r>
            <a:r>
              <a:rPr lang="pt-BR" sz="6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Nome da empresa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Versão 1.0</a:t>
            </a:r>
            <a:endParaRPr sz="6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0" name="Google Shape;80;p14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1" name="Google Shape;81;p14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4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4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8" name="Google Shape;88;p15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" name="Google Shape;89;p15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5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5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6" name="Google Shape;96;p16">
            <a:hlinkClick r:id="rId2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7" name="Google Shape;97;p16">
            <a:hlinkClick r:id="rId2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16">
            <a:hlinkClick r:id="rId2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16">
            <a:hlinkClick r:id="rId2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7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5" name="Google Shape;105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7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p17">
            <a:hlinkClick r:id="rId3" action="ppaction://hlinksldjump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1" name="Google Shape;111;p17">
            <a:hlinkClick r:id="rId3" action="ppaction://hlinksldjump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7">
            <a:hlinkClick r:id="rId3" action="ppaction://hlinksldjump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7">
            <a:hlinkClick r:id="rId3" action="ppaction://hlinksldjump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729563" y="2998272"/>
            <a:ext cx="4890900" cy="5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/>
              <a:t>Digite seu texto aqui.</a:t>
            </a:r>
            <a:endParaRPr sz="1400" b="1"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343900" y="2658550"/>
            <a:ext cx="3279300" cy="1308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/>
          <p:nvPr/>
        </p:nvSpPr>
        <p:spPr>
          <a:xfrm>
            <a:off x="428800" y="2323700"/>
            <a:ext cx="3001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PROPOSTA</a:t>
            </a:r>
            <a:endParaRPr sz="3700" b="1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00" b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COMERCIAL</a:t>
            </a:r>
            <a:endParaRPr sz="3700" b="1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4294967295"/>
          </p:nvPr>
        </p:nvSpPr>
        <p:spPr>
          <a:xfrm>
            <a:off x="484999" y="4097575"/>
            <a:ext cx="4154235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dirty="0">
                <a:latin typeface="Ubuntu"/>
                <a:ea typeface="Ubuntu"/>
                <a:cs typeface="Ubuntu"/>
                <a:sym typeface="Ubuntu"/>
              </a:rPr>
              <a:t>A/C:  ARI ZAGAR 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>
              <a:lnSpc>
                <a:spcPct val="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 dirty="0">
                <a:latin typeface="Ubuntu"/>
                <a:ea typeface="Ubuntu"/>
                <a:cs typeface="Ubuntu"/>
                <a:sym typeface="Ubuntu"/>
              </a:rPr>
              <a:t>EMPRESA</a:t>
            </a:r>
            <a:r>
              <a:rPr lang="pt-BR" sz="1100">
                <a:latin typeface="Ubuntu"/>
                <a:ea typeface="Ubuntu"/>
                <a:cs typeface="Ubuntu"/>
                <a:sym typeface="Ubuntu"/>
              </a:rPr>
              <a:t>: ZAGAR CORP.</a:t>
            </a:r>
            <a:endParaRPr sz="1100" dirty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4">
            <a:alphaModFix/>
          </a:blip>
          <a:srcRect l="16071" t="27123" r="14834" b="24476"/>
          <a:stretch/>
        </p:blipFill>
        <p:spPr>
          <a:xfrm>
            <a:off x="43150" y="0"/>
            <a:ext cx="513150" cy="3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5610454" y="2274400"/>
            <a:ext cx="2207100" cy="20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Serviços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Visão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130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Equipe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29" name="Google Shape;129;p19"/>
          <p:cNvGrpSpPr/>
          <p:nvPr/>
        </p:nvGrpSpPr>
        <p:grpSpPr>
          <a:xfrm>
            <a:off x="-13100" y="-76200"/>
            <a:ext cx="9251851" cy="5233775"/>
            <a:chOff x="-13100" y="-76200"/>
            <a:chExt cx="9251851" cy="5233775"/>
          </a:xfrm>
        </p:grpSpPr>
        <p:sp>
          <p:nvSpPr>
            <p:cNvPr id="130" name="Google Shape;130;p19"/>
            <p:cNvSpPr/>
            <p:nvPr/>
          </p:nvSpPr>
          <p:spPr>
            <a:xfrm>
              <a:off x="-13100" y="-23725"/>
              <a:ext cx="2803200" cy="51813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1" name="Google Shape;131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19250" y="-76200"/>
              <a:ext cx="6819501" cy="5233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" name="Google Shape;132;p19"/>
          <p:cNvPicPr preferRelativeResize="0"/>
          <p:nvPr/>
        </p:nvPicPr>
        <p:blipFill rotWithShape="1">
          <a:blip r:embed="rId5">
            <a:alphaModFix/>
          </a:blip>
          <a:srcRect t="23193" b="22929"/>
          <a:stretch/>
        </p:blipFill>
        <p:spPr>
          <a:xfrm>
            <a:off x="7079100" y="4324900"/>
            <a:ext cx="1783550" cy="7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6">
            <a:alphaModFix/>
          </a:blip>
          <a:srcRect l="16071" t="27123" r="14834" b="24476"/>
          <a:stretch/>
        </p:blipFill>
        <p:spPr>
          <a:xfrm>
            <a:off x="8725600" y="4798125"/>
            <a:ext cx="513150" cy="3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33;p19">
            <a:extLst>
              <a:ext uri="{FF2B5EF4-FFF2-40B4-BE49-F238E27FC236}">
                <a16:creationId xmlns:a16="http://schemas.microsoft.com/office/drawing/2014/main" id="{61F14C10-60AF-4C73-AC5D-B8BB4D4A26C2}"/>
              </a:ext>
            </a:extLst>
          </p:cNvPr>
          <p:cNvSpPr txBox="1"/>
          <p:nvPr/>
        </p:nvSpPr>
        <p:spPr>
          <a:xfrm>
            <a:off x="139300" y="76200"/>
            <a:ext cx="604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6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SISTEMA </a:t>
            </a:r>
            <a:r>
              <a:rPr lang="pt-BR" sz="2600" b="1" dirty="0">
                <a:solidFill>
                  <a:schemeClr val="dk1"/>
                </a:solidFill>
                <a:latin typeface="Ubuntu"/>
                <a:sym typeface="Ubuntu"/>
              </a:rPr>
              <a:t>COMPLETO</a:t>
            </a:r>
            <a:r>
              <a:rPr lang="pt-BR" sz="26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DE </a:t>
            </a:r>
            <a:r>
              <a:rPr lang="pt-BR" sz="2600" b="1" dirty="0">
                <a:solidFill>
                  <a:schemeClr val="dk1"/>
                </a:solidFill>
                <a:latin typeface="Ubuntu"/>
                <a:sym typeface="Ubuntu"/>
              </a:rPr>
              <a:t>COMÉRCIO EXTERIOR 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PARA </a:t>
            </a:r>
            <a:r>
              <a:rPr lang="pt-BR" sz="2600" b="1" dirty="0">
                <a:solidFill>
                  <a:schemeClr val="dk1"/>
                </a:solidFill>
                <a:latin typeface="Ubuntu"/>
                <a:sym typeface="Ubuntu"/>
              </a:rPr>
              <a:t>OTIMIZAR 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solidFill>
                  <a:schemeClr val="lt2"/>
                </a:solidFill>
                <a:latin typeface="Ubuntu"/>
                <a:sym typeface="Ubuntu"/>
              </a:rPr>
              <a:t>SUAS</a:t>
            </a:r>
            <a:r>
              <a:rPr lang="pt-BR" sz="2600" b="1" dirty="0">
                <a:solidFill>
                  <a:schemeClr val="dk1"/>
                </a:solidFill>
                <a:latin typeface="Ubuntu"/>
                <a:sym typeface="Ubuntu"/>
              </a:rPr>
              <a:t> OPERAÇÕES</a:t>
            </a:r>
            <a:r>
              <a:rPr lang="pt-BR" sz="26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6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636600" cy="57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Ubuntu"/>
                <a:ea typeface="Ubuntu"/>
                <a:cs typeface="Ubuntu"/>
                <a:sym typeface="Ubuntu"/>
              </a:rPr>
              <a:t>+de 100 clientes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721225" y="1965150"/>
            <a:ext cx="3636600" cy="8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>
                <a:latin typeface="Ubuntu"/>
                <a:ea typeface="Ubuntu"/>
                <a:cs typeface="Ubuntu"/>
                <a:sym typeface="Ubuntu"/>
              </a:rPr>
              <a:t>Somos uma empresa de tecnologia para COMEX com presença nacional, atendemos com muita satisfação os operadores logísticos de importação e exportação. Mais do que parceiros de negócios, somos parte fundamental da gestão diária dessas organizações</a:t>
            </a:r>
            <a:endParaRPr sz="1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46" name="Google Shape;146;p20" descr="offset_comp_429332_Edited.jpg"/>
          <p:cNvPicPr preferRelativeResize="0"/>
          <p:nvPr/>
        </p:nvPicPr>
        <p:blipFill rotWithShape="1">
          <a:blip r:embed="rId3">
            <a:alphaModFix/>
          </a:blip>
          <a:srcRect l="19769" t="5665" r="7253" b="850"/>
          <a:stretch/>
        </p:blipFill>
        <p:spPr>
          <a:xfrm>
            <a:off x="7172150" y="1184600"/>
            <a:ext cx="1615125" cy="1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2153" y="1184601"/>
            <a:ext cx="1615121" cy="16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9249" y="2835651"/>
            <a:ext cx="1615125" cy="16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6750" y="1175922"/>
            <a:ext cx="1977675" cy="162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 rotWithShape="1">
          <a:blip r:embed="rId7">
            <a:alphaModFix/>
          </a:blip>
          <a:srcRect t="23193" b="22929"/>
          <a:stretch/>
        </p:blipFill>
        <p:spPr>
          <a:xfrm>
            <a:off x="5243813" y="3282887"/>
            <a:ext cx="1783550" cy="7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8">
            <a:alphaModFix/>
          </a:blip>
          <a:srcRect l="16071" t="27123" r="14834" b="24476"/>
          <a:stretch/>
        </p:blipFill>
        <p:spPr>
          <a:xfrm>
            <a:off x="221375" y="227450"/>
            <a:ext cx="513150" cy="35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41;p20">
            <a:extLst>
              <a:ext uri="{FF2B5EF4-FFF2-40B4-BE49-F238E27FC236}">
                <a16:creationId xmlns:a16="http://schemas.microsoft.com/office/drawing/2014/main" id="{06F7D88B-2120-47AD-8339-EB65925546D6}"/>
              </a:ext>
            </a:extLst>
          </p:cNvPr>
          <p:cNvSpPr txBox="1"/>
          <p:nvPr/>
        </p:nvSpPr>
        <p:spPr>
          <a:xfrm>
            <a:off x="734525" y="3080950"/>
            <a:ext cx="42600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1995    | </a:t>
            </a:r>
            <a:r>
              <a:rPr lang="pt-BR" sz="1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pt-BR" sz="1000" dirty="0">
                <a:latin typeface="Ubuntu"/>
                <a:ea typeface="Ubuntu"/>
                <a:cs typeface="Ubuntu"/>
                <a:sym typeface="Ubuntu"/>
              </a:rPr>
              <a:t>Cliente 1: Commander (maior Despachante do Sul do Brasil)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" name="Google Shape;142;p20">
            <a:extLst>
              <a:ext uri="{FF2B5EF4-FFF2-40B4-BE49-F238E27FC236}">
                <a16:creationId xmlns:a16="http://schemas.microsoft.com/office/drawing/2014/main" id="{2DF9AC0F-5740-4D3E-BF46-F83A6A8B1DF4}"/>
              </a:ext>
            </a:extLst>
          </p:cNvPr>
          <p:cNvSpPr txBox="1"/>
          <p:nvPr/>
        </p:nvSpPr>
        <p:spPr>
          <a:xfrm>
            <a:off x="734525" y="33422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2000    |</a:t>
            </a:r>
            <a:r>
              <a:rPr lang="pt-BR" sz="1000" b="1" dirty="0">
                <a:solidFill>
                  <a:srgbClr val="CCCCCC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000" dirty="0">
                <a:solidFill>
                  <a:srgbClr val="53C6A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pt-BR" sz="1000" dirty="0">
                <a:latin typeface="Ubuntu"/>
                <a:ea typeface="Ubuntu"/>
                <a:cs typeface="Ubuntu"/>
                <a:sym typeface="Ubuntu"/>
              </a:rPr>
              <a:t>Expansão Nacional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" name="Google Shape;143;p20">
            <a:extLst>
              <a:ext uri="{FF2B5EF4-FFF2-40B4-BE49-F238E27FC236}">
                <a16:creationId xmlns:a16="http://schemas.microsoft.com/office/drawing/2014/main" id="{AAE550D6-4E87-4BD8-BA29-A5F16DF7504B}"/>
              </a:ext>
            </a:extLst>
          </p:cNvPr>
          <p:cNvSpPr txBox="1"/>
          <p:nvPr/>
        </p:nvSpPr>
        <p:spPr>
          <a:xfrm>
            <a:off x="734525" y="36057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2005    |</a:t>
            </a:r>
            <a:r>
              <a:rPr lang="pt-BR" sz="1000" b="1">
                <a:solidFill>
                  <a:srgbClr val="CCCCCC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pt-BR" sz="1000">
                <a:latin typeface="Ubuntu"/>
                <a:ea typeface="Ubuntu"/>
                <a:cs typeface="Ubuntu"/>
                <a:sym typeface="Ubuntu"/>
              </a:rPr>
              <a:t>Líder de mercado no Rio Grande do Sul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" name="Google Shape;144;p20">
            <a:extLst>
              <a:ext uri="{FF2B5EF4-FFF2-40B4-BE49-F238E27FC236}">
                <a16:creationId xmlns:a16="http://schemas.microsoft.com/office/drawing/2014/main" id="{A0661E43-F292-4E81-8B61-0297A18FAF4A}"/>
              </a:ext>
            </a:extLst>
          </p:cNvPr>
          <p:cNvSpPr txBox="1"/>
          <p:nvPr/>
        </p:nvSpPr>
        <p:spPr>
          <a:xfrm>
            <a:off x="734525" y="3867050"/>
            <a:ext cx="43674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2015    |</a:t>
            </a:r>
            <a:r>
              <a:rPr lang="pt-BR" sz="1000" b="1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pt-BR" sz="1000" dirty="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pt-BR" sz="1000" dirty="0">
                <a:latin typeface="Ubuntu"/>
                <a:ea typeface="Ubuntu"/>
                <a:cs typeface="Ubuntu"/>
                <a:sym typeface="Ubuntu"/>
              </a:rPr>
              <a:t>Cliente 40: Fermac SP  (maior Agente de carga aérea do Brasil)</a:t>
            </a:r>
            <a:endParaRPr sz="1000" dirty="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" name="Google Shape;145;p20">
            <a:extLst>
              <a:ext uri="{FF2B5EF4-FFF2-40B4-BE49-F238E27FC236}">
                <a16:creationId xmlns:a16="http://schemas.microsoft.com/office/drawing/2014/main" id="{086DB953-5685-4F91-BBB6-5F13BE6B14A5}"/>
              </a:ext>
            </a:extLst>
          </p:cNvPr>
          <p:cNvSpPr txBox="1"/>
          <p:nvPr/>
        </p:nvSpPr>
        <p:spPr>
          <a:xfrm>
            <a:off x="730000" y="412614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2021    | </a:t>
            </a:r>
            <a:r>
              <a:rPr lang="pt-BR" sz="1000" dirty="0">
                <a:solidFill>
                  <a:srgbClr val="53C6A1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pt-BR" sz="1000" dirty="0">
                <a:solidFill>
                  <a:schemeClr val="bg2">
                    <a:lumMod val="95000"/>
                    <a:lumOff val="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Desenvolvimento da solução iDATA 360</a:t>
            </a:r>
            <a:endParaRPr dirty="0">
              <a:solidFill>
                <a:schemeClr val="bg2">
                  <a:lumMod val="95000"/>
                  <a:lumOff val="5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" name="Google Shape;145;p20">
            <a:extLst>
              <a:ext uri="{FF2B5EF4-FFF2-40B4-BE49-F238E27FC236}">
                <a16:creationId xmlns:a16="http://schemas.microsoft.com/office/drawing/2014/main" id="{6BDC9E84-27DB-422E-AF66-925853873718}"/>
              </a:ext>
            </a:extLst>
          </p:cNvPr>
          <p:cNvSpPr txBox="1"/>
          <p:nvPr/>
        </p:nvSpPr>
        <p:spPr>
          <a:xfrm>
            <a:off x="730000" y="438964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2023    | </a:t>
            </a:r>
            <a:r>
              <a:rPr lang="pt-BR" sz="1000" dirty="0">
                <a:solidFill>
                  <a:srgbClr val="53C6A1"/>
                </a:solidFill>
                <a:latin typeface="Ubuntu"/>
                <a:ea typeface="Ubuntu"/>
                <a:cs typeface="Ubuntu"/>
                <a:sym typeface="Ubuntu"/>
              </a:rPr>
              <a:t>   </a:t>
            </a:r>
            <a:r>
              <a:rPr lang="pt-BR" sz="1000" dirty="0">
                <a:latin typeface="Ubuntu"/>
                <a:ea typeface="Ubuntu"/>
                <a:cs typeface="Ubuntu"/>
                <a:sym typeface="Ubuntu"/>
              </a:rPr>
              <a:t>Abertura da Filial em Campinas-SP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title"/>
          </p:nvPr>
        </p:nvSpPr>
        <p:spPr>
          <a:xfrm>
            <a:off x="729450" y="1367864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Ubuntu"/>
                <a:ea typeface="Ubuntu"/>
                <a:cs typeface="Ubuntu"/>
                <a:sym typeface="Ubuntu"/>
              </a:rPr>
              <a:t>Multi-Serviços Tecnológicos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t="11982" b="11982"/>
          <a:stretch/>
        </p:blipFill>
        <p:spPr>
          <a:xfrm>
            <a:off x="830400" y="2091180"/>
            <a:ext cx="2501198" cy="1267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21"/>
          <p:cNvGrpSpPr/>
          <p:nvPr/>
        </p:nvGrpSpPr>
        <p:grpSpPr>
          <a:xfrm>
            <a:off x="830400" y="3274596"/>
            <a:ext cx="2501700" cy="1353953"/>
            <a:chOff x="830400" y="3274596"/>
            <a:chExt cx="2501700" cy="1353953"/>
          </a:xfrm>
        </p:grpSpPr>
        <p:sp>
          <p:nvSpPr>
            <p:cNvPr id="159" name="Google Shape;159;p21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967675" y="3672849"/>
            <a:ext cx="2238300" cy="7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Agenciamento e Desembaraço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4">
            <a:alphaModFix/>
          </a:blip>
          <a:srcRect t="16207" b="16207"/>
          <a:stretch/>
        </p:blipFill>
        <p:spPr>
          <a:xfrm>
            <a:off x="3332867" y="3359013"/>
            <a:ext cx="2501199" cy="12678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21"/>
          <p:cNvGrpSpPr/>
          <p:nvPr/>
        </p:nvGrpSpPr>
        <p:grpSpPr>
          <a:xfrm rot="10800000" flipH="1">
            <a:off x="3332867" y="2091171"/>
            <a:ext cx="2501700" cy="1353953"/>
            <a:chOff x="830400" y="3274596"/>
            <a:chExt cx="2501700" cy="1353953"/>
          </a:xfrm>
        </p:grpSpPr>
        <p:sp>
          <p:nvSpPr>
            <p:cNvPr id="164" name="Google Shape;164;p21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3462950" y="2407857"/>
            <a:ext cx="2238300" cy="7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Operacional, Financeiro e 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Contábil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5">
            <a:alphaModFix/>
          </a:blip>
          <a:srcRect l="777" r="777"/>
          <a:stretch/>
        </p:blipFill>
        <p:spPr>
          <a:xfrm>
            <a:off x="5832591" y="2091175"/>
            <a:ext cx="2501195" cy="1267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1"/>
          <p:cNvGrpSpPr/>
          <p:nvPr/>
        </p:nvGrpSpPr>
        <p:grpSpPr>
          <a:xfrm>
            <a:off x="5832591" y="3274596"/>
            <a:ext cx="2501700" cy="1353953"/>
            <a:chOff x="830400" y="3274596"/>
            <a:chExt cx="2501700" cy="1353953"/>
          </a:xfrm>
        </p:grpSpPr>
        <p:sp>
          <p:nvSpPr>
            <p:cNvPr id="169" name="Google Shape;169;p21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5960975" y="3641824"/>
            <a:ext cx="2238300" cy="6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Gestão 360º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de Processos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6">
            <a:alphaModFix/>
          </a:blip>
          <a:srcRect t="23193" b="22929"/>
          <a:stretch/>
        </p:blipFill>
        <p:spPr>
          <a:xfrm>
            <a:off x="6786688" y="1274087"/>
            <a:ext cx="1783550" cy="72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7">
            <a:alphaModFix/>
          </a:blip>
          <a:srcRect l="16071" t="27123" r="14834" b="24476"/>
          <a:stretch/>
        </p:blipFill>
        <p:spPr>
          <a:xfrm>
            <a:off x="221375" y="227450"/>
            <a:ext cx="513150" cy="3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729450" y="1367864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Ubuntu"/>
                <a:ea typeface="Ubuntu"/>
                <a:cs typeface="Ubuntu"/>
                <a:sym typeface="Ubuntu"/>
              </a:rPr>
              <a:t>Benefícios para sua empresa</a:t>
            </a:r>
            <a:endParaRPr sz="1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t="11982" b="11982"/>
          <a:stretch/>
        </p:blipFill>
        <p:spPr>
          <a:xfrm>
            <a:off x="830400" y="2091180"/>
            <a:ext cx="2501198" cy="12678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2"/>
          <p:cNvGrpSpPr/>
          <p:nvPr/>
        </p:nvGrpSpPr>
        <p:grpSpPr>
          <a:xfrm>
            <a:off x="830400" y="3274596"/>
            <a:ext cx="2501700" cy="1353953"/>
            <a:chOff x="830400" y="3274596"/>
            <a:chExt cx="2501700" cy="1353953"/>
          </a:xfrm>
        </p:grpSpPr>
        <p:sp>
          <p:nvSpPr>
            <p:cNvPr id="181" name="Google Shape;181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22"/>
          <p:cNvSpPr txBox="1">
            <a:spLocks noGrp="1"/>
          </p:cNvSpPr>
          <p:nvPr>
            <p:ph type="title"/>
          </p:nvPr>
        </p:nvSpPr>
        <p:spPr>
          <a:xfrm>
            <a:off x="967675" y="3672849"/>
            <a:ext cx="2238300" cy="7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Automação do workflow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4" name="Google Shape;184;p22"/>
          <p:cNvPicPr preferRelativeResize="0"/>
          <p:nvPr/>
        </p:nvPicPr>
        <p:blipFill rotWithShape="1">
          <a:blip r:embed="rId4">
            <a:alphaModFix/>
          </a:blip>
          <a:srcRect t="16207" b="16207"/>
          <a:stretch/>
        </p:blipFill>
        <p:spPr>
          <a:xfrm>
            <a:off x="3332867" y="3359013"/>
            <a:ext cx="2501199" cy="12678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2"/>
          <p:cNvGrpSpPr/>
          <p:nvPr/>
        </p:nvGrpSpPr>
        <p:grpSpPr>
          <a:xfrm rot="10800000" flipH="1">
            <a:off x="3332875" y="2064875"/>
            <a:ext cx="2501700" cy="1400394"/>
            <a:chOff x="830400" y="3274596"/>
            <a:chExt cx="2501700" cy="1353953"/>
          </a:xfrm>
        </p:grpSpPr>
        <p:sp>
          <p:nvSpPr>
            <p:cNvPr id="186" name="Google Shape;186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3462950" y="2407857"/>
            <a:ext cx="2238300" cy="7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Controle total do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fluxo de informações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5">
            <a:alphaModFix/>
          </a:blip>
          <a:srcRect l="777" r="777"/>
          <a:stretch/>
        </p:blipFill>
        <p:spPr>
          <a:xfrm>
            <a:off x="5832591" y="2091175"/>
            <a:ext cx="2501195" cy="12678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2"/>
          <p:cNvGrpSpPr/>
          <p:nvPr/>
        </p:nvGrpSpPr>
        <p:grpSpPr>
          <a:xfrm>
            <a:off x="5832591" y="3274596"/>
            <a:ext cx="2501700" cy="1353953"/>
            <a:chOff x="830400" y="3274596"/>
            <a:chExt cx="2501700" cy="1353953"/>
          </a:xfrm>
        </p:grpSpPr>
        <p:sp>
          <p:nvSpPr>
            <p:cNvPr id="191" name="Google Shape;191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2"/>
          <p:cNvSpPr txBox="1">
            <a:spLocks noGrp="1"/>
          </p:cNvSpPr>
          <p:nvPr>
            <p:ph type="title"/>
          </p:nvPr>
        </p:nvSpPr>
        <p:spPr>
          <a:xfrm>
            <a:off x="5960975" y="3794224"/>
            <a:ext cx="2238300" cy="6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Aumento da Produtividade de Processos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6">
            <a:alphaModFix/>
          </a:blip>
          <a:srcRect t="23193" b="22929"/>
          <a:stretch/>
        </p:blipFill>
        <p:spPr>
          <a:xfrm>
            <a:off x="6786688" y="1274087"/>
            <a:ext cx="1783550" cy="720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2"/>
          <p:cNvGrpSpPr/>
          <p:nvPr/>
        </p:nvGrpSpPr>
        <p:grpSpPr>
          <a:xfrm>
            <a:off x="829900" y="2004908"/>
            <a:ext cx="2501700" cy="1353953"/>
            <a:chOff x="830400" y="3274596"/>
            <a:chExt cx="2501700" cy="1353953"/>
          </a:xfrm>
        </p:grpSpPr>
        <p:sp>
          <p:nvSpPr>
            <p:cNvPr id="196" name="Google Shape;196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2"/>
          <p:cNvSpPr txBox="1">
            <a:spLocks noGrp="1"/>
          </p:cNvSpPr>
          <p:nvPr>
            <p:ph type="title"/>
          </p:nvPr>
        </p:nvSpPr>
        <p:spPr>
          <a:xfrm>
            <a:off x="967675" y="2364799"/>
            <a:ext cx="2238300" cy="7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Integração plena 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entre as áreas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199" name="Google Shape;199;p22"/>
          <p:cNvGrpSpPr/>
          <p:nvPr/>
        </p:nvGrpSpPr>
        <p:grpSpPr>
          <a:xfrm>
            <a:off x="3332625" y="3251335"/>
            <a:ext cx="2501700" cy="1400394"/>
            <a:chOff x="830400" y="3274596"/>
            <a:chExt cx="2501700" cy="1353953"/>
          </a:xfrm>
        </p:grpSpPr>
        <p:sp>
          <p:nvSpPr>
            <p:cNvPr id="200" name="Google Shape;200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2"/>
          <p:cNvGrpSpPr/>
          <p:nvPr/>
        </p:nvGrpSpPr>
        <p:grpSpPr>
          <a:xfrm>
            <a:off x="5832600" y="1958535"/>
            <a:ext cx="2501700" cy="1400394"/>
            <a:chOff x="830400" y="3274596"/>
            <a:chExt cx="2501700" cy="1353953"/>
          </a:xfrm>
        </p:grpSpPr>
        <p:sp>
          <p:nvSpPr>
            <p:cNvPr id="203" name="Google Shape;203;p22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2"/>
          <p:cNvSpPr txBox="1">
            <a:spLocks noGrp="1"/>
          </p:cNvSpPr>
          <p:nvPr>
            <p:ph type="title"/>
          </p:nvPr>
        </p:nvSpPr>
        <p:spPr>
          <a:xfrm>
            <a:off x="3400125" y="3723411"/>
            <a:ext cx="2238300" cy="6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Follow-up diário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 processos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6" name="Google Shape;206;p22"/>
          <p:cNvSpPr txBox="1">
            <a:spLocks noGrp="1"/>
          </p:cNvSpPr>
          <p:nvPr>
            <p:ph type="title"/>
          </p:nvPr>
        </p:nvSpPr>
        <p:spPr>
          <a:xfrm>
            <a:off x="5961475" y="2458399"/>
            <a:ext cx="2238300" cy="61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Eficiência Operacional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7" name="Google Shape;207;p22"/>
          <p:cNvPicPr preferRelativeResize="0"/>
          <p:nvPr/>
        </p:nvPicPr>
        <p:blipFill rotWithShape="1">
          <a:blip r:embed="rId7">
            <a:alphaModFix/>
          </a:blip>
          <a:srcRect l="16071" t="27123" r="14834" b="24476"/>
          <a:stretch/>
        </p:blipFill>
        <p:spPr>
          <a:xfrm>
            <a:off x="221375" y="227450"/>
            <a:ext cx="513150" cy="3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6375" y="-51625"/>
            <a:ext cx="9851200" cy="51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3"/>
          <p:cNvSpPr txBox="1">
            <a:spLocks noGrp="1"/>
          </p:cNvSpPr>
          <p:nvPr>
            <p:ph type="title"/>
          </p:nvPr>
        </p:nvSpPr>
        <p:spPr>
          <a:xfrm>
            <a:off x="3377425" y="2785525"/>
            <a:ext cx="71844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800">
                <a:latin typeface="Ubuntu"/>
                <a:ea typeface="Ubuntu"/>
                <a:cs typeface="Ubuntu"/>
                <a:sym typeface="Ubuntu"/>
              </a:rPr>
              <a:t>Solução Proposta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/>
          <p:nvPr/>
        </p:nvSpPr>
        <p:spPr>
          <a:xfrm>
            <a:off x="3565486" y="2773461"/>
            <a:ext cx="2107077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CONSIDERAÇÕES</a:t>
            </a:r>
            <a:endParaRPr sz="8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800" dirty="0">
                <a:latin typeface="Lato"/>
                <a:ea typeface="Lato"/>
                <a:cs typeface="Lato"/>
                <a:sym typeface="Lato"/>
              </a:rPr>
              <a:t>20 rastreios</a:t>
            </a:r>
            <a:endParaRPr sz="8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800" dirty="0">
                <a:latin typeface="Lato"/>
                <a:ea typeface="Lato"/>
                <a:cs typeface="Lato"/>
                <a:sym typeface="Lato"/>
              </a:rPr>
              <a:t>Faturamento 5 dia útil</a:t>
            </a:r>
            <a:endParaRPr sz="8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2794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ato"/>
              <a:buChar char="●"/>
            </a:pPr>
            <a:r>
              <a:rPr lang="pt-BR" sz="800" dirty="0">
                <a:latin typeface="Lato"/>
                <a:ea typeface="Lato"/>
                <a:cs typeface="Lato"/>
                <a:sym typeface="Lato"/>
              </a:rPr>
              <a:t>PTAX do dia do faturamento</a:t>
            </a:r>
            <a:endParaRPr sz="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26"/>
          <p:cNvSpPr txBox="1"/>
          <p:nvPr/>
        </p:nvSpPr>
        <p:spPr>
          <a:xfrm>
            <a:off x="1039365" y="1382281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ONBOARD | SETUP | IMPLANTAÇÃO | TREINAMENTO</a:t>
            </a:r>
            <a:endParaRPr sz="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8" name="Google Shape;238;p26"/>
          <p:cNvCxnSpPr/>
          <p:nvPr/>
        </p:nvCxnSpPr>
        <p:spPr>
          <a:xfrm>
            <a:off x="3271415" y="1561236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39" name="Google Shape;239;p26"/>
          <p:cNvSpPr txBox="1"/>
          <p:nvPr/>
        </p:nvSpPr>
        <p:spPr>
          <a:xfrm>
            <a:off x="3734665" y="1426481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VALOR</a:t>
            </a:r>
            <a:endParaRPr sz="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0" name="Google Shape;240;p26"/>
          <p:cNvCxnSpPr/>
          <p:nvPr/>
        </p:nvCxnSpPr>
        <p:spPr>
          <a:xfrm>
            <a:off x="5966715" y="1561236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41" name="Google Shape;241;p26"/>
          <p:cNvSpPr txBox="1"/>
          <p:nvPr/>
        </p:nvSpPr>
        <p:spPr>
          <a:xfrm>
            <a:off x="6429965" y="1382281"/>
            <a:ext cx="17688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FIDELIDADE</a:t>
            </a:r>
            <a:endParaRPr sz="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6160566" y="1997085"/>
            <a:ext cx="23076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spcAft>
                <a:spcPts val="1600"/>
              </a:spcAft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</a:defRPr>
            </a:lvl1pPr>
          </a:lstStyle>
          <a:p>
            <a:r>
              <a:rPr lang="pt-BR" dirty="0">
                <a:sym typeface="Ubuntu"/>
              </a:rPr>
              <a:t>Pacote (20)</a:t>
            </a:r>
            <a:endParaRPr dirty="0">
              <a:sym typeface="Ubuntu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2608957" y="258274"/>
            <a:ext cx="4624879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71" b="1" dirty="0">
                <a:solidFill>
                  <a:srgbClr val="F46524"/>
                </a:solidFill>
                <a:latin typeface="Ubuntu"/>
                <a:ea typeface="Ubuntu"/>
                <a:cs typeface="Ubuntu"/>
                <a:sym typeface="Ubuntu"/>
              </a:rPr>
              <a:t>TRACKING AND TRACE DE CONHECIMENTO</a:t>
            </a:r>
            <a:endParaRPr sz="3971" b="1" dirty="0">
              <a:solidFill>
                <a:srgbClr val="F46524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3465265" y="1997085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0415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USD </a:t>
            </a:r>
            <a:r>
              <a:rPr lang="pt-BR" sz="96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100,00</a:t>
            </a:r>
            <a:endParaRPr sz="96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0" name="Google Shape;250;p26"/>
          <p:cNvSpPr txBox="1"/>
          <p:nvPr/>
        </p:nvSpPr>
        <p:spPr>
          <a:xfrm>
            <a:off x="769965" y="2007159"/>
            <a:ext cx="23076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15000"/>
              </a:lnSpc>
              <a:spcAft>
                <a:spcPts val="1600"/>
              </a:spcAft>
              <a:buNone/>
              <a:defRPr sz="10415" b="1">
                <a:solidFill>
                  <a:schemeClr val="dk1"/>
                </a:solidFill>
                <a:latin typeface="Ubuntu"/>
                <a:ea typeface="Ubuntu"/>
                <a:cs typeface="Ubuntu"/>
              </a:defRPr>
            </a:lvl1pPr>
          </a:lstStyle>
          <a:p>
            <a:r>
              <a:rPr lang="pt-BR" sz="2400" dirty="0">
                <a:sym typeface="Ubuntu"/>
              </a:rPr>
              <a:t>ISENTO</a:t>
            </a:r>
            <a:endParaRPr sz="2400" dirty="0">
              <a:sym typeface="Ubuntu"/>
            </a:endParaRPr>
          </a:p>
        </p:txBody>
      </p:sp>
      <p:pic>
        <p:nvPicPr>
          <p:cNvPr id="19" name="Google Shape;231;p25">
            <a:extLst>
              <a:ext uri="{FF2B5EF4-FFF2-40B4-BE49-F238E27FC236}">
                <a16:creationId xmlns:a16="http://schemas.microsoft.com/office/drawing/2014/main" id="{D97FEEE0-8D66-4E08-93A9-7991E5CE67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071" t="27123" r="14834" b="24476"/>
          <a:stretch/>
        </p:blipFill>
        <p:spPr>
          <a:xfrm>
            <a:off x="8300625" y="351125"/>
            <a:ext cx="513150" cy="3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30;p25">
            <a:extLst>
              <a:ext uri="{FF2B5EF4-FFF2-40B4-BE49-F238E27FC236}">
                <a16:creationId xmlns:a16="http://schemas.microsoft.com/office/drawing/2014/main" id="{197C763C-8B14-494D-A319-DF9D02C5C4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193" b="22929"/>
          <a:stretch/>
        </p:blipFill>
        <p:spPr>
          <a:xfrm>
            <a:off x="340698" y="226652"/>
            <a:ext cx="1505740" cy="6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8;p26">
            <a:extLst>
              <a:ext uri="{FF2B5EF4-FFF2-40B4-BE49-F238E27FC236}">
                <a16:creationId xmlns:a16="http://schemas.microsoft.com/office/drawing/2014/main" id="{6AF58E0D-9818-463E-9F52-18F413570FB6}"/>
              </a:ext>
            </a:extLst>
          </p:cNvPr>
          <p:cNvSpPr txBox="1"/>
          <p:nvPr/>
        </p:nvSpPr>
        <p:spPr>
          <a:xfrm>
            <a:off x="876858" y="2783888"/>
            <a:ext cx="2107077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CONDIÇÕES COMERCIAIS</a:t>
            </a:r>
          </a:p>
          <a:p>
            <a:pPr marL="177800" lvl="0">
              <a:buSzPts val="800"/>
            </a:pPr>
            <a:endParaRPr lang="pt-BR" sz="8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279400">
              <a:buSzPts val="800"/>
              <a:buFont typeface="Lato"/>
              <a:buChar char="●"/>
            </a:pPr>
            <a:r>
              <a:rPr lang="pt-BR" sz="800" dirty="0">
                <a:latin typeface="Lato"/>
                <a:ea typeface="Lato"/>
                <a:cs typeface="Lato"/>
                <a:sym typeface="Lato"/>
              </a:rPr>
              <a:t>Validade Proposta: 31/12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245;p26">
            <a:extLst>
              <a:ext uri="{FF2B5EF4-FFF2-40B4-BE49-F238E27FC236}">
                <a16:creationId xmlns:a16="http://schemas.microsoft.com/office/drawing/2014/main" id="{19714FF0-EF76-47A9-9562-BE431A531FAD}"/>
              </a:ext>
            </a:extLst>
          </p:cNvPr>
          <p:cNvSpPr/>
          <p:nvPr/>
        </p:nvSpPr>
        <p:spPr>
          <a:xfrm>
            <a:off x="3602387" y="2773460"/>
            <a:ext cx="2070169" cy="133704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465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45;p26">
            <a:extLst>
              <a:ext uri="{FF2B5EF4-FFF2-40B4-BE49-F238E27FC236}">
                <a16:creationId xmlns:a16="http://schemas.microsoft.com/office/drawing/2014/main" id="{3005E53F-B82D-404E-8569-C119AE6D7FF7}"/>
              </a:ext>
            </a:extLst>
          </p:cNvPr>
          <p:cNvSpPr/>
          <p:nvPr/>
        </p:nvSpPr>
        <p:spPr>
          <a:xfrm>
            <a:off x="913773" y="2773460"/>
            <a:ext cx="2070169" cy="133704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465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48;p26">
            <a:extLst>
              <a:ext uri="{FF2B5EF4-FFF2-40B4-BE49-F238E27FC236}">
                <a16:creationId xmlns:a16="http://schemas.microsoft.com/office/drawing/2014/main" id="{8E88746D-6DAB-46EA-8081-2C5DBBC67F06}"/>
              </a:ext>
            </a:extLst>
          </p:cNvPr>
          <p:cNvSpPr txBox="1"/>
          <p:nvPr/>
        </p:nvSpPr>
        <p:spPr>
          <a:xfrm>
            <a:off x="6180298" y="2773462"/>
            <a:ext cx="2107077" cy="123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CONTRATO</a:t>
            </a:r>
          </a:p>
          <a:p>
            <a:pPr marL="457200" lvl="0" indent="-279400">
              <a:spcBef>
                <a:spcPts val="1600"/>
              </a:spcBef>
              <a:buSzPts val="800"/>
              <a:buFont typeface="Lato"/>
              <a:buChar char="●"/>
            </a:pPr>
            <a:r>
              <a:rPr lang="pt-BR" sz="800" dirty="0">
                <a:latin typeface="Lato"/>
                <a:ea typeface="Lato"/>
                <a:cs typeface="Lato"/>
                <a:sym typeface="Lato"/>
              </a:rPr>
              <a:t>Condições especiais para clientes (Pacote 20)</a:t>
            </a: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8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245;p26">
            <a:extLst>
              <a:ext uri="{FF2B5EF4-FFF2-40B4-BE49-F238E27FC236}">
                <a16:creationId xmlns:a16="http://schemas.microsoft.com/office/drawing/2014/main" id="{CFD0321D-5E7F-4256-920F-88421375F1CA}"/>
              </a:ext>
            </a:extLst>
          </p:cNvPr>
          <p:cNvSpPr/>
          <p:nvPr/>
        </p:nvSpPr>
        <p:spPr>
          <a:xfrm>
            <a:off x="6254107" y="2773460"/>
            <a:ext cx="2070169" cy="133704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465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8" name="Google Shape;268;p28"/>
          <p:cNvCxnSpPr/>
          <p:nvPr/>
        </p:nvCxnSpPr>
        <p:spPr>
          <a:xfrm>
            <a:off x="3224350" y="2706500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28"/>
          <p:cNvCxnSpPr/>
          <p:nvPr/>
        </p:nvCxnSpPr>
        <p:spPr>
          <a:xfrm>
            <a:off x="5919650" y="2706500"/>
            <a:ext cx="0" cy="183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0" name="Google Shape;270;p28"/>
          <p:cNvSpPr/>
          <p:nvPr/>
        </p:nvSpPr>
        <p:spPr>
          <a:xfrm>
            <a:off x="365100" y="1073800"/>
            <a:ext cx="8590500" cy="393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p28"/>
          <p:cNvPicPr preferRelativeResize="0"/>
          <p:nvPr/>
        </p:nvPicPr>
        <p:blipFill rotWithShape="1">
          <a:blip r:embed="rId3">
            <a:alphaModFix/>
          </a:blip>
          <a:srcRect t="23193" b="22929"/>
          <a:stretch/>
        </p:blipFill>
        <p:spPr>
          <a:xfrm>
            <a:off x="786409" y="1042166"/>
            <a:ext cx="7571200" cy="30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8"/>
          <p:cNvSpPr/>
          <p:nvPr/>
        </p:nvSpPr>
        <p:spPr>
          <a:xfrm>
            <a:off x="236225" y="193275"/>
            <a:ext cx="550200" cy="4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225</Words>
  <Application>Microsoft Office PowerPoint</Application>
  <PresentationFormat>Apresentação na tela (16:9)</PresentationFormat>
  <Paragraphs>54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Raleway</vt:lpstr>
      <vt:lpstr>Ubuntu</vt:lpstr>
      <vt:lpstr>Lato</vt:lpstr>
      <vt:lpstr>Swiss</vt:lpstr>
      <vt:lpstr>Apresentação do PowerPoint</vt:lpstr>
      <vt:lpstr>Apresentação do PowerPoint</vt:lpstr>
      <vt:lpstr>+de 100 clientes</vt:lpstr>
      <vt:lpstr>Multi-Serviços Tecnológicos</vt:lpstr>
      <vt:lpstr>Benefícios para sua empresa</vt:lpstr>
      <vt:lpstr>Solução Proposta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</dc:creator>
  <cp:lastModifiedBy>Julio Moraes</cp:lastModifiedBy>
  <cp:revision>12</cp:revision>
  <dcterms:modified xsi:type="dcterms:W3CDTF">2023-12-22T18:59:53Z</dcterms:modified>
</cp:coreProperties>
</file>