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B6B7F"/>
    <a:srgbClr val="6E8096"/>
    <a:srgbClr val="708298"/>
    <a:srgbClr val="D265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7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41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B42136-ECFF-A281-A419-D1FDA1190C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D84B49F-71D8-5DCD-706E-4CC38A96BA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DBB6D81-E846-AA5B-C060-D2DB8A2023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CEC8E-5EB2-402F-8809-821898CB89D2}" type="datetimeFigureOut">
              <a:rPr lang="pt-BR" smtClean="0"/>
              <a:t>08/02/2024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747EB66-B12C-B7F9-6153-77E22BAA5B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098EA0E-B761-9B7C-9683-AFD4F6738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51A21-1FCE-42EE-A0E7-18A115921A6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658242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91DA71F-F4F1-B0A6-5957-D2518F830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9CFCA835-0B38-4BB8-751B-0DCC7D5A53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627F8C1-7B64-58DD-538A-1B0A030D5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CEC8E-5EB2-402F-8809-821898CB89D2}" type="datetimeFigureOut">
              <a:rPr lang="pt-BR" smtClean="0"/>
              <a:t>08/02/2024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8F5F9D5-9B37-C195-8E82-086EE478F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CA8E841-642D-4599-3D90-584FE6A1F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51A21-1FCE-42EE-A0E7-18A115921A6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938874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F5A0DC5-067E-3A3A-C2B4-4FFD44CFD4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2E557107-8D9D-1691-97F7-F43446CD87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6640BA1-35EC-93CA-5542-9A8C29A824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CEC8E-5EB2-402F-8809-821898CB89D2}" type="datetimeFigureOut">
              <a:rPr lang="pt-BR" smtClean="0"/>
              <a:t>08/02/2024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5347E30-C824-91A2-C9DA-A8A6FB62F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FC5DD5C-B828-E343-F7A5-67650C4E1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51A21-1FCE-42EE-A0E7-18A115921A6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933181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B28CB9-0E72-8DD9-D97C-DCE157CD4A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ADAA1F6-C770-D940-1A3F-067A6BAA28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52E7F69-2A00-879B-DB4A-31F5659858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CEC8E-5EB2-402F-8809-821898CB89D2}" type="datetimeFigureOut">
              <a:rPr lang="pt-BR" smtClean="0"/>
              <a:t>08/02/2024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AC66626-6304-7A9F-B08A-4008DC8C8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2BC5D2E-0B0C-AAAB-2EBE-7D855DD9B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51A21-1FCE-42EE-A0E7-18A115921A6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418127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213199-9578-CF87-5C33-FF1E3A22C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44DEE5B-1A26-12EB-0A09-B9F7DAF981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78699B4-040F-2B38-5E22-58CB110BD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CEC8E-5EB2-402F-8809-821898CB89D2}" type="datetimeFigureOut">
              <a:rPr lang="pt-BR" smtClean="0"/>
              <a:t>08/02/2024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64E373E-F284-33C9-496E-3DE8335B71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4407BE9-17A7-1109-BF0B-FE1F8E69C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51A21-1FCE-42EE-A0E7-18A115921A6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578252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89CC66B-2BA6-F247-1E2B-EB2060459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DB807D9-0328-538D-F682-6DFE4F80CF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DC62FEF5-308D-7DF3-2D5B-B69172C51C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6FB9ED7-DF0B-59AA-A33F-11EB1C7AD4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CEC8E-5EB2-402F-8809-821898CB89D2}" type="datetimeFigureOut">
              <a:rPr lang="pt-BR" smtClean="0"/>
              <a:t>08/02/2024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1B55E52B-F612-7842-443C-B9C3765A6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2684836-A65F-0DB8-92C2-BCC03A3C9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51A21-1FCE-42EE-A0E7-18A115921A6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946436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5A57263-A5C7-7919-0524-41C283308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76D8BCC-BB3C-11D3-D6FC-52AFF3DF16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38F311CA-BF6C-2DDE-2A0D-3C2F9BB596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2FA1C9BB-16E1-34D0-02AD-B0D8DA0ABE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94FD52DF-F09B-AE8B-B9A8-8665CB748F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70E19CDB-0243-66D3-8EA4-919A67D7A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CEC8E-5EB2-402F-8809-821898CB89D2}" type="datetimeFigureOut">
              <a:rPr lang="pt-BR" smtClean="0"/>
              <a:t>08/02/2024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4C571913-45AB-2705-482C-56DD13126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F863EE2D-1C95-F532-F375-A51044991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51A21-1FCE-42EE-A0E7-18A115921A6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48569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BACFAF7-619B-A675-26FE-68533EDE5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0110F92B-6616-DAA7-DC10-C7AEABE869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CEC8E-5EB2-402F-8809-821898CB89D2}" type="datetimeFigureOut">
              <a:rPr lang="pt-BR" smtClean="0"/>
              <a:t>08/02/2024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EF43ECD3-3574-81C9-432F-924495CF89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9C8CFFB3-9CBF-DB46-73F5-5640B28A2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51A21-1FCE-42EE-A0E7-18A115921A6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103959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CEAECC48-82E4-A844-829B-6BCBD38811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CEC8E-5EB2-402F-8809-821898CB89D2}" type="datetimeFigureOut">
              <a:rPr lang="pt-BR" smtClean="0"/>
              <a:t>08/02/2024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347F01F3-0B4D-D726-B660-7BDE98F5A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B0E09E1F-FD57-F182-DA1B-BF6C1E3C0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51A21-1FCE-42EE-A0E7-18A115921A6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236228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A565DD-8FFD-FDFE-276A-553021087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7EED828-2D6D-E028-AA7A-A6066D36E4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96F9B128-C5F8-9E6C-D003-28C52E2B9B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63F8881C-7099-6B9D-4091-3EE8374CBB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CEC8E-5EB2-402F-8809-821898CB89D2}" type="datetimeFigureOut">
              <a:rPr lang="pt-BR" smtClean="0"/>
              <a:t>08/02/2024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CD0D106-7BB4-1382-0085-33B00A7975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F68DD2A-1AAE-1CFA-8B3E-E324A70946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51A21-1FCE-42EE-A0E7-18A115921A6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202427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9B4E8E-8040-AF26-95D3-C1EA80F66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29B3A70D-ED5B-3777-D500-F3327B7E84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DC1BDC64-B8D3-6F2A-E9E8-3A4D8B467E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CC3964B-E1E8-5C78-1670-3F880E0AA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CEC8E-5EB2-402F-8809-821898CB89D2}" type="datetimeFigureOut">
              <a:rPr lang="pt-BR" smtClean="0"/>
              <a:t>08/02/2024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EAB0D77-4703-D1C9-1568-541632B9A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0BE10F1-F7EF-B5FF-2D5B-27D417034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51A21-1FCE-42EE-A0E7-18A115921A6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05346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154D9C49-D86F-086F-B45D-AF21B9D29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6E10805-10DF-329A-512D-06C786C43F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EE03C97-1127-8141-7B5D-B64F48F2AB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CEC8E-5EB2-402F-8809-821898CB89D2}" type="datetimeFigureOut">
              <a:rPr lang="pt-BR" smtClean="0"/>
              <a:t>08/02/2024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2EEC91B-A372-69B2-644A-0C738FC274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DA445C2-53AC-750D-C61C-C760A0DCD9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A51A21-1FCE-42EE-A0E7-18A115921A6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69205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9EF5729D-F863-5C45-13BD-8D01708F9497}"/>
              </a:ext>
            </a:extLst>
          </p:cNvPr>
          <p:cNvSpPr txBox="1"/>
          <p:nvPr/>
        </p:nvSpPr>
        <p:spPr>
          <a:xfrm>
            <a:off x="1017915" y="5667556"/>
            <a:ext cx="60988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  <a:latin typeface="Ubuntu" panose="020B0504030602030204" pitchFamily="34" charset="0"/>
              </a:rPr>
              <a:t>A/C:</a:t>
            </a:r>
          </a:p>
          <a:p>
            <a:r>
              <a:rPr lang="pt-BR" sz="2400" dirty="0">
                <a:solidFill>
                  <a:schemeClr val="bg1"/>
                </a:solidFill>
                <a:latin typeface="Ubuntu" panose="020B0504030602030204" pitchFamily="34" charset="0"/>
              </a:rPr>
              <a:t>Empresa:</a:t>
            </a:r>
          </a:p>
        </p:txBody>
      </p:sp>
      <p:pic>
        <p:nvPicPr>
          <p:cNvPr id="6" name="Imagem 5" descr="Linha do tempo&#10;&#10;Descrição gerada automaticamente">
            <a:extLst>
              <a:ext uri="{FF2B5EF4-FFF2-40B4-BE49-F238E27FC236}">
                <a16:creationId xmlns:a16="http://schemas.microsoft.com/office/drawing/2014/main" id="{E7C222B2-D2D0-BCA9-DCAB-7E185396BD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7116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F1107A64-9873-A9E8-6B18-838720F4BC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Google Shape;250;p26">
            <a:extLst>
              <a:ext uri="{FF2B5EF4-FFF2-40B4-BE49-F238E27FC236}">
                <a16:creationId xmlns:a16="http://schemas.microsoft.com/office/drawing/2014/main" id="{E89CBE59-5AB9-4612-A2D9-AD4F80048F7A}"/>
              </a:ext>
            </a:extLst>
          </p:cNvPr>
          <p:cNvSpPr txBox="1"/>
          <p:nvPr/>
        </p:nvSpPr>
        <p:spPr>
          <a:xfrm>
            <a:off x="1347531" y="1971374"/>
            <a:ext cx="2307600" cy="1061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pt-BR" sz="2400" b="1" dirty="0">
                <a:solidFill>
                  <a:srgbClr val="D2650A"/>
                </a:solidFill>
                <a:latin typeface="Ubuntu"/>
                <a:ea typeface="Ubuntu"/>
                <a:cs typeface="Ubuntu"/>
                <a:sym typeface="Ubuntu"/>
              </a:rPr>
              <a:t>ONBOARD</a:t>
            </a:r>
          </a:p>
          <a:p>
            <a:pPr marL="0" marR="0" lvl="0" indent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pt-BR" sz="1400" dirty="0">
                <a:solidFill>
                  <a:srgbClr val="D2650A"/>
                </a:solidFill>
                <a:latin typeface="Ubuntu"/>
                <a:ea typeface="Ubuntu"/>
                <a:cs typeface="Ubuntu"/>
                <a:sym typeface="Ubuntu"/>
              </a:rPr>
              <a:t>Setup | Implantação</a:t>
            </a:r>
          </a:p>
          <a:p>
            <a:pPr marL="0" marR="0" lvl="0" indent="0" rtl="0">
              <a:spcBef>
                <a:spcPts val="0"/>
              </a:spcBef>
              <a:buNone/>
            </a:pPr>
            <a:r>
              <a:rPr lang="pt-BR" sz="1400" dirty="0">
                <a:solidFill>
                  <a:srgbClr val="D2650A"/>
                </a:solidFill>
                <a:latin typeface="Ubuntu"/>
                <a:ea typeface="Ubuntu"/>
                <a:cs typeface="Ubuntu"/>
                <a:sym typeface="Ubuntu"/>
              </a:rPr>
              <a:t>Treinamento</a:t>
            </a: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sz="3600" b="1" dirty="0">
              <a:solidFill>
                <a:srgbClr val="D2650A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" name="Google Shape;250;p26">
            <a:extLst>
              <a:ext uri="{FF2B5EF4-FFF2-40B4-BE49-F238E27FC236}">
                <a16:creationId xmlns:a16="http://schemas.microsoft.com/office/drawing/2014/main" id="{A50BE107-7947-EA32-E28F-991CACA4E05E}"/>
              </a:ext>
            </a:extLst>
          </p:cNvPr>
          <p:cNvSpPr txBox="1"/>
          <p:nvPr/>
        </p:nvSpPr>
        <p:spPr>
          <a:xfrm>
            <a:off x="4838683" y="3033204"/>
            <a:ext cx="2307600" cy="6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pt-BR" sz="3600" b="1" dirty="0">
                <a:solidFill>
                  <a:schemeClr val="bg1"/>
                </a:solidFill>
                <a:latin typeface="Ubuntu"/>
                <a:ea typeface="Ubuntu"/>
                <a:cs typeface="Ubuntu"/>
                <a:sym typeface="Ubuntu"/>
              </a:rPr>
              <a:t>R$ 0.00</a:t>
            </a:r>
            <a:endParaRPr sz="3600" b="1" dirty="0">
              <a:solidFill>
                <a:schemeClr val="bg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1" name="Google Shape;248;p26">
            <a:extLst>
              <a:ext uri="{FF2B5EF4-FFF2-40B4-BE49-F238E27FC236}">
                <a16:creationId xmlns:a16="http://schemas.microsoft.com/office/drawing/2014/main" id="{98DA5A24-D189-CF97-9CC4-2797DE13D68B}"/>
              </a:ext>
            </a:extLst>
          </p:cNvPr>
          <p:cNvSpPr txBox="1"/>
          <p:nvPr/>
        </p:nvSpPr>
        <p:spPr>
          <a:xfrm>
            <a:off x="1309756" y="4984002"/>
            <a:ext cx="2604572" cy="1236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79400">
              <a:spcBef>
                <a:spcPts val="1600"/>
              </a:spcBef>
              <a:buSzPts val="800"/>
              <a:buFont typeface="Lato"/>
              <a:buChar char="●"/>
            </a:pPr>
            <a:r>
              <a:rPr lang="pt-BR" sz="1200" dirty="0">
                <a:solidFill>
                  <a:srgbClr val="708298"/>
                </a:solidFill>
                <a:latin typeface="Lato"/>
                <a:ea typeface="Lato"/>
                <a:cs typeface="Lato"/>
                <a:sym typeface="Lato"/>
              </a:rPr>
              <a:t>SINAL  50% | 30 DD 50%</a:t>
            </a:r>
          </a:p>
          <a:p>
            <a:pPr marL="457200" lvl="0" indent="-279400">
              <a:buSzPts val="800"/>
              <a:buFont typeface="Lato"/>
              <a:buChar char="●"/>
            </a:pPr>
            <a:r>
              <a:rPr lang="pt-BR" sz="1200" dirty="0">
                <a:solidFill>
                  <a:srgbClr val="708298"/>
                </a:solidFill>
                <a:latin typeface="Lato"/>
                <a:ea typeface="Lato"/>
                <a:cs typeface="Lato"/>
                <a:sym typeface="Lato"/>
              </a:rPr>
              <a:t>Validade Proposta: 05/11</a:t>
            </a:r>
          </a:p>
          <a:p>
            <a:pPr marL="457200" lvl="0" indent="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sz="800" dirty="0">
              <a:solidFill>
                <a:srgbClr val="708298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3" name="Google Shape;248;p26">
            <a:extLst>
              <a:ext uri="{FF2B5EF4-FFF2-40B4-BE49-F238E27FC236}">
                <a16:creationId xmlns:a16="http://schemas.microsoft.com/office/drawing/2014/main" id="{15243D3C-C002-9106-AFAD-107E1E6FC2FD}"/>
              </a:ext>
            </a:extLst>
          </p:cNvPr>
          <p:cNvSpPr txBox="1"/>
          <p:nvPr/>
        </p:nvSpPr>
        <p:spPr>
          <a:xfrm>
            <a:off x="4605135" y="4412203"/>
            <a:ext cx="3102652" cy="1423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79400" algn="just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800"/>
              <a:buFont typeface="Lato"/>
              <a:buChar char="●"/>
            </a:pPr>
            <a:r>
              <a:rPr lang="pt-BR" sz="1100" dirty="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Até 400 processos</a:t>
            </a:r>
            <a:endParaRPr sz="1100" dirty="0">
              <a:solidFill>
                <a:schemeClr val="bg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2794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</a:pPr>
            <a:r>
              <a:rPr lang="pt-BR" sz="1100" dirty="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Faturamento 5 dia útil</a:t>
            </a:r>
            <a:endParaRPr sz="1100" dirty="0">
              <a:solidFill>
                <a:schemeClr val="bg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2794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</a:pPr>
            <a:r>
              <a:rPr lang="pt-BR" sz="1100" dirty="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Usuários ilimitados</a:t>
            </a:r>
            <a:endParaRPr sz="1100" dirty="0">
              <a:solidFill>
                <a:schemeClr val="bg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2794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</a:pPr>
            <a:r>
              <a:rPr lang="pt-BR" sz="1100" dirty="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R$ 20,00 por processo adicional</a:t>
            </a:r>
          </a:p>
          <a:p>
            <a:pPr marL="457200" lvl="0" indent="-2794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</a:pPr>
            <a:r>
              <a:rPr lang="pt-BR" sz="1100" dirty="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Início da cobrança 60 dias </a:t>
            </a:r>
            <a:endParaRPr sz="1100" dirty="0">
              <a:solidFill>
                <a:schemeClr val="bg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2794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</a:pPr>
            <a:r>
              <a:rPr lang="pt-BR" sz="1100" dirty="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1 unidade de negócio (CNPJ)</a:t>
            </a:r>
            <a:endParaRPr sz="1100" dirty="0">
              <a:solidFill>
                <a:schemeClr val="bg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sz="1100" dirty="0">
              <a:solidFill>
                <a:schemeClr val="bg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" name="Google Shape;248;p26">
            <a:extLst>
              <a:ext uri="{FF2B5EF4-FFF2-40B4-BE49-F238E27FC236}">
                <a16:creationId xmlns:a16="http://schemas.microsoft.com/office/drawing/2014/main" id="{A7BDFDEC-8669-C2BC-A226-1A124B407879}"/>
              </a:ext>
            </a:extLst>
          </p:cNvPr>
          <p:cNvSpPr txBox="1"/>
          <p:nvPr/>
        </p:nvSpPr>
        <p:spPr>
          <a:xfrm>
            <a:off x="8176335" y="4505880"/>
            <a:ext cx="2569034" cy="1236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79400">
              <a:spcBef>
                <a:spcPts val="1600"/>
              </a:spcBef>
              <a:buSzPts val="800"/>
              <a:buFont typeface="Lato"/>
              <a:buChar char="●"/>
            </a:pPr>
            <a:r>
              <a:rPr lang="pt-BR" sz="1200" b="1" dirty="0">
                <a:solidFill>
                  <a:srgbClr val="708298"/>
                </a:solidFill>
                <a:latin typeface="Lato"/>
                <a:ea typeface="Lato"/>
                <a:cs typeface="Lato"/>
                <a:sym typeface="Lato"/>
              </a:rPr>
              <a:t>Renovação Automática, </a:t>
            </a:r>
            <a:r>
              <a:rPr lang="pt-BR" sz="1200" dirty="0">
                <a:solidFill>
                  <a:srgbClr val="708298"/>
                </a:solidFill>
                <a:latin typeface="Lato"/>
                <a:ea typeface="Lato"/>
                <a:cs typeface="Lato"/>
                <a:sym typeface="Lato"/>
              </a:rPr>
              <a:t>desde que nenhuma das partes se manifeste de forma contrária à sua prorrogação </a:t>
            </a:r>
          </a:p>
          <a:p>
            <a:pPr marL="457200" lvl="0" indent="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sz="800" dirty="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" name="Google Shape;250;p26">
            <a:extLst>
              <a:ext uri="{FF2B5EF4-FFF2-40B4-BE49-F238E27FC236}">
                <a16:creationId xmlns:a16="http://schemas.microsoft.com/office/drawing/2014/main" id="{6E68C4FE-8C74-3B6C-CF3E-FF63D4BF130B}"/>
              </a:ext>
            </a:extLst>
          </p:cNvPr>
          <p:cNvSpPr txBox="1"/>
          <p:nvPr/>
        </p:nvSpPr>
        <p:spPr>
          <a:xfrm>
            <a:off x="1298413" y="3124800"/>
            <a:ext cx="2307600" cy="6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pt-BR" sz="3600" b="1" dirty="0">
                <a:solidFill>
                  <a:srgbClr val="D2650A"/>
                </a:solidFill>
                <a:latin typeface="Ubuntu"/>
                <a:ea typeface="Ubuntu"/>
                <a:cs typeface="Ubuntu"/>
                <a:sym typeface="Ubuntu"/>
              </a:rPr>
              <a:t>R$ 00.000</a:t>
            </a:r>
            <a:endParaRPr sz="3600" b="1" dirty="0">
              <a:solidFill>
                <a:srgbClr val="D2650A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5" name="Google Shape;250;p26">
            <a:extLst>
              <a:ext uri="{FF2B5EF4-FFF2-40B4-BE49-F238E27FC236}">
                <a16:creationId xmlns:a16="http://schemas.microsoft.com/office/drawing/2014/main" id="{6EFEA142-B435-0D57-501E-B72D8CADA1A9}"/>
              </a:ext>
            </a:extLst>
          </p:cNvPr>
          <p:cNvSpPr txBox="1"/>
          <p:nvPr/>
        </p:nvSpPr>
        <p:spPr>
          <a:xfrm>
            <a:off x="4838683" y="1971374"/>
            <a:ext cx="2307600" cy="8925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pt-BR" sz="2400" b="1" dirty="0">
                <a:solidFill>
                  <a:schemeClr val="bg1"/>
                </a:solidFill>
                <a:latin typeface="Ubuntu"/>
                <a:ea typeface="Ubuntu"/>
                <a:cs typeface="Ubuntu"/>
                <a:sym typeface="Ubuntu"/>
              </a:rPr>
              <a:t>MENSAL</a:t>
            </a:r>
          </a:p>
          <a:p>
            <a:pPr marL="0" marR="0" lvl="0" indent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pt-BR" sz="1400" dirty="0">
                <a:solidFill>
                  <a:schemeClr val="bg1"/>
                </a:solidFill>
                <a:latin typeface="Ubuntu"/>
                <a:ea typeface="Ubuntu"/>
                <a:cs typeface="Ubuntu"/>
                <a:sym typeface="Ubuntu"/>
              </a:rPr>
              <a:t>Valor recorrente</a:t>
            </a:r>
            <a:endParaRPr sz="3600" b="1" dirty="0">
              <a:solidFill>
                <a:srgbClr val="D2650A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8" name="Google Shape;250;p26">
            <a:extLst>
              <a:ext uri="{FF2B5EF4-FFF2-40B4-BE49-F238E27FC236}">
                <a16:creationId xmlns:a16="http://schemas.microsoft.com/office/drawing/2014/main" id="{614EF485-C2DC-D0DA-9C71-372221890AD5}"/>
              </a:ext>
            </a:extLst>
          </p:cNvPr>
          <p:cNvSpPr txBox="1"/>
          <p:nvPr/>
        </p:nvSpPr>
        <p:spPr>
          <a:xfrm>
            <a:off x="8329835" y="1971374"/>
            <a:ext cx="2307600" cy="1061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pt-BR" sz="2400" b="1" dirty="0">
                <a:solidFill>
                  <a:srgbClr val="D2650A"/>
                </a:solidFill>
                <a:latin typeface="Ubuntu"/>
                <a:ea typeface="Ubuntu"/>
                <a:cs typeface="Ubuntu"/>
                <a:sym typeface="Ubuntu"/>
              </a:rPr>
              <a:t>FIDELIDADE</a:t>
            </a: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sz="3600" b="1" dirty="0">
              <a:solidFill>
                <a:srgbClr val="D2650A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0" name="Google Shape;250;p26">
            <a:extLst>
              <a:ext uri="{FF2B5EF4-FFF2-40B4-BE49-F238E27FC236}">
                <a16:creationId xmlns:a16="http://schemas.microsoft.com/office/drawing/2014/main" id="{210BD2EC-F40C-A732-6B08-F81F576D04B0}"/>
              </a:ext>
            </a:extLst>
          </p:cNvPr>
          <p:cNvSpPr txBox="1"/>
          <p:nvPr/>
        </p:nvSpPr>
        <p:spPr>
          <a:xfrm>
            <a:off x="8378953" y="3085866"/>
            <a:ext cx="2307600" cy="6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pt-BR" sz="3200" b="1" dirty="0">
                <a:solidFill>
                  <a:srgbClr val="D2650A"/>
                </a:solidFill>
                <a:latin typeface="Ubuntu"/>
                <a:ea typeface="Ubuntu"/>
                <a:cs typeface="Ubuntu"/>
                <a:sym typeface="Ubuntu"/>
              </a:rPr>
              <a:t>12 Meses</a:t>
            </a:r>
            <a:endParaRPr sz="3200" b="1" dirty="0">
              <a:solidFill>
                <a:srgbClr val="D2650A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</p:spTree>
    <p:extLst>
      <p:ext uri="{BB962C8B-B14F-4D97-AF65-F5344CB8AC3E}">
        <p14:creationId xmlns:p14="http://schemas.microsoft.com/office/powerpoint/2010/main" val="4932079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Interface gráfica do usuário&#10;&#10;Descrição gerada automaticamente">
            <a:extLst>
              <a:ext uri="{FF2B5EF4-FFF2-40B4-BE49-F238E27FC236}">
                <a16:creationId xmlns:a16="http://schemas.microsoft.com/office/drawing/2014/main" id="{AFA75DF1-6258-EB46-7C1C-E963805F4BD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Gráfico 7">
            <a:extLst>
              <a:ext uri="{FF2B5EF4-FFF2-40B4-BE49-F238E27FC236}">
                <a16:creationId xmlns:a16="http://schemas.microsoft.com/office/drawing/2014/main" id="{CAC719B3-3F97-00A7-C119-28252F8186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67052" y="1360502"/>
            <a:ext cx="5691179" cy="714374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76000F90-E6EA-1A89-2909-0845A22CB8F2}"/>
              </a:ext>
            </a:extLst>
          </p:cNvPr>
          <p:cNvSpPr txBox="1"/>
          <p:nvPr/>
        </p:nvSpPr>
        <p:spPr>
          <a:xfrm>
            <a:off x="867052" y="1958699"/>
            <a:ext cx="664234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t-BR" sz="1200" dirty="0">
                <a:solidFill>
                  <a:srgbClr val="5B6B7F"/>
                </a:solidFill>
                <a:latin typeface="Ubuntu" panose="020B0504030602030204" pitchFamily="34" charset="0"/>
              </a:rPr>
              <a:t>• Banco de dados MySQL 8, Open </a:t>
            </a:r>
            <a:r>
              <a:rPr lang="pt-BR" sz="1200" dirty="0" err="1">
                <a:solidFill>
                  <a:srgbClr val="5B6B7F"/>
                </a:solidFill>
                <a:latin typeface="Ubuntu" panose="020B0504030602030204" pitchFamily="34" charset="0"/>
              </a:rPr>
              <a:t>Source</a:t>
            </a:r>
            <a:r>
              <a:rPr lang="pt-BR" sz="1200" dirty="0">
                <a:solidFill>
                  <a:srgbClr val="5B6B7F"/>
                </a:solidFill>
                <a:latin typeface="Ubuntu" panose="020B0504030602030204" pitchFamily="34" charset="0"/>
              </a:rPr>
              <a:t> não exige aquisição de licenças</a:t>
            </a:r>
          </a:p>
          <a:p>
            <a:pPr>
              <a:spcAft>
                <a:spcPts val="600"/>
              </a:spcAft>
            </a:pPr>
            <a:r>
              <a:rPr lang="pt-BR" sz="1200" dirty="0">
                <a:solidFill>
                  <a:srgbClr val="5B6B7F"/>
                </a:solidFill>
                <a:latin typeface="Ubuntu" panose="020B0504030602030204" pitchFamily="34" charset="0"/>
              </a:rPr>
              <a:t>• Borland Delphi e Microsoft C# + ASP.net</a:t>
            </a:r>
          </a:p>
        </p:txBody>
      </p:sp>
      <p:pic>
        <p:nvPicPr>
          <p:cNvPr id="13" name="Gráfico 12">
            <a:extLst>
              <a:ext uri="{FF2B5EF4-FFF2-40B4-BE49-F238E27FC236}">
                <a16:creationId xmlns:a16="http://schemas.microsoft.com/office/drawing/2014/main" id="{D4BAB9D2-7421-D636-8C34-A322ADE24C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67051" y="2630063"/>
            <a:ext cx="5466279" cy="752463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6A3FEC4B-70AC-9C75-86F7-494C4AB90A73}"/>
              </a:ext>
            </a:extLst>
          </p:cNvPr>
          <p:cNvSpPr txBox="1"/>
          <p:nvPr/>
        </p:nvSpPr>
        <p:spPr>
          <a:xfrm>
            <a:off x="867051" y="3261484"/>
            <a:ext cx="105673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t-BR" sz="1200" b="1" dirty="0">
                <a:solidFill>
                  <a:srgbClr val="5B6B7F"/>
                </a:solidFill>
                <a:latin typeface="Ubuntu" panose="020B0504030602030204" pitchFamily="34" charset="0"/>
              </a:rPr>
              <a:t>• Cliente: </a:t>
            </a:r>
            <a:r>
              <a:rPr lang="pt-BR" sz="1200" dirty="0">
                <a:solidFill>
                  <a:srgbClr val="5B6B7F"/>
                </a:solidFill>
                <a:latin typeface="Ubuntu" panose="020B0504030602030204" pitchFamily="34" charset="0"/>
              </a:rPr>
              <a:t>Windows 10, 4GB memória RAM, resolução mínima de 1024x678 pixels</a:t>
            </a:r>
          </a:p>
          <a:p>
            <a:pPr>
              <a:spcAft>
                <a:spcPts val="600"/>
              </a:spcAft>
            </a:pPr>
            <a:r>
              <a:rPr lang="pt-BR" sz="1200" dirty="0">
                <a:solidFill>
                  <a:srgbClr val="5B6B7F"/>
                </a:solidFill>
                <a:latin typeface="Ubuntu" panose="020B0504030602030204" pitchFamily="34" charset="0"/>
              </a:rPr>
              <a:t>e Google Chrome com browser padrão, suporte remoto via </a:t>
            </a:r>
            <a:r>
              <a:rPr lang="pt-BR" sz="1200" dirty="0" err="1">
                <a:solidFill>
                  <a:srgbClr val="5B6B7F"/>
                </a:solidFill>
                <a:latin typeface="Ubuntu" panose="020B0504030602030204" pitchFamily="34" charset="0"/>
              </a:rPr>
              <a:t>Anydesk</a:t>
            </a:r>
            <a:endParaRPr lang="pt-BR" sz="1200" dirty="0">
              <a:solidFill>
                <a:srgbClr val="5B6B7F"/>
              </a:solidFill>
              <a:latin typeface="Ubuntu" panose="020B0504030602030204" pitchFamily="34" charset="0"/>
            </a:endParaRPr>
          </a:p>
          <a:p>
            <a:pPr>
              <a:spcAft>
                <a:spcPts val="600"/>
              </a:spcAft>
            </a:pPr>
            <a:r>
              <a:rPr lang="pt-BR" sz="1200" b="1" dirty="0">
                <a:solidFill>
                  <a:srgbClr val="5B6B7F"/>
                </a:solidFill>
                <a:latin typeface="Ubuntu" panose="020B0504030602030204" pitchFamily="34" charset="0"/>
              </a:rPr>
              <a:t>• Servidor: </a:t>
            </a:r>
            <a:r>
              <a:rPr lang="pt-BR" sz="1200" dirty="0">
                <a:solidFill>
                  <a:srgbClr val="5B6B7F"/>
                </a:solidFill>
                <a:latin typeface="Ubuntu" panose="020B0504030602030204" pitchFamily="34" charset="0"/>
              </a:rPr>
              <a:t>Windows 2016, 8GB memória RAM livres, 150GB de disco</a:t>
            </a:r>
          </a:p>
          <a:p>
            <a:pPr>
              <a:spcAft>
                <a:spcPts val="600"/>
              </a:spcAft>
            </a:pPr>
            <a:r>
              <a:rPr lang="pt-BR" sz="1200" b="1" dirty="0">
                <a:solidFill>
                  <a:srgbClr val="5B6B7F"/>
                </a:solidFill>
                <a:latin typeface="Ubuntu" panose="020B0504030602030204" pitchFamily="34" charset="0"/>
              </a:rPr>
              <a:t>• IP Fixo</a:t>
            </a:r>
            <a:r>
              <a:rPr lang="pt-BR" sz="1200" dirty="0">
                <a:solidFill>
                  <a:srgbClr val="5B6B7F"/>
                </a:solidFill>
                <a:latin typeface="Ubuntu" panose="020B0504030602030204" pitchFamily="34" charset="0"/>
              </a:rPr>
              <a:t>, permissão para acesso remoto via RDP e certificação HTTPS. Bloqueio de acesso RDP ou outro tipo de acesso remoto que não seja da </a:t>
            </a:r>
            <a:r>
              <a:rPr lang="pt-BR" sz="1200" dirty="0" err="1">
                <a:solidFill>
                  <a:srgbClr val="5B6B7F"/>
                </a:solidFill>
                <a:latin typeface="Ubuntu" panose="020B0504030602030204" pitchFamily="34" charset="0"/>
              </a:rPr>
              <a:t>iData</a:t>
            </a:r>
            <a:endParaRPr lang="pt-BR" sz="1200" dirty="0">
              <a:solidFill>
                <a:srgbClr val="5B6B7F"/>
              </a:solidFill>
              <a:latin typeface="Ubuntu" panose="020B0504030602030204" pitchFamily="34" charset="0"/>
            </a:endParaRPr>
          </a:p>
          <a:p>
            <a:pPr>
              <a:spcAft>
                <a:spcPts val="600"/>
              </a:spcAft>
            </a:pPr>
            <a:r>
              <a:rPr lang="pt-BR" sz="1200" b="1" dirty="0">
                <a:solidFill>
                  <a:srgbClr val="5B6B7F"/>
                </a:solidFill>
                <a:latin typeface="Ubuntu" panose="020B0504030602030204" pitchFamily="34" charset="0"/>
              </a:rPr>
              <a:t>• Provedor de e-mail </a:t>
            </a:r>
            <a:r>
              <a:rPr lang="pt-BR" sz="1200" dirty="0">
                <a:solidFill>
                  <a:srgbClr val="5B6B7F"/>
                </a:solidFill>
                <a:latin typeface="Ubuntu" panose="020B0504030602030204" pitchFamily="34" charset="0"/>
              </a:rPr>
              <a:t>OFFICE 365, Google </a:t>
            </a:r>
            <a:r>
              <a:rPr lang="pt-BR" sz="1200" dirty="0" err="1">
                <a:solidFill>
                  <a:srgbClr val="5B6B7F"/>
                </a:solidFill>
                <a:latin typeface="Ubuntu" panose="020B0504030602030204" pitchFamily="34" charset="0"/>
              </a:rPr>
              <a:t>APPs</a:t>
            </a:r>
            <a:r>
              <a:rPr lang="pt-BR" sz="1200" dirty="0">
                <a:solidFill>
                  <a:srgbClr val="5B6B7F"/>
                </a:solidFill>
                <a:latin typeface="Ubuntu" panose="020B0504030602030204" pitchFamily="34" charset="0"/>
              </a:rPr>
              <a:t> ou Solução SMTP Host (R$100,00 Mensais para 5.000 Mensagens)</a:t>
            </a:r>
          </a:p>
        </p:txBody>
      </p:sp>
      <p:pic>
        <p:nvPicPr>
          <p:cNvPr id="16" name="Gráfico 15">
            <a:extLst>
              <a:ext uri="{FF2B5EF4-FFF2-40B4-BE49-F238E27FC236}">
                <a16:creationId xmlns:a16="http://schemas.microsoft.com/office/drawing/2014/main" id="{55A859A6-5C52-14A3-E2E8-29477029B3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67051" y="4720299"/>
            <a:ext cx="1620245" cy="992089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70DEB7AB-E32B-8230-F286-FB6A04CFB472}"/>
              </a:ext>
            </a:extLst>
          </p:cNvPr>
          <p:cNvSpPr txBox="1"/>
          <p:nvPr/>
        </p:nvSpPr>
        <p:spPr>
          <a:xfrm>
            <a:off x="867051" y="5349099"/>
            <a:ext cx="10567387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t-BR" sz="1200" dirty="0">
                <a:solidFill>
                  <a:srgbClr val="5B6B7F"/>
                </a:solidFill>
                <a:latin typeface="Ubuntu" panose="020B0504030602030204" pitchFamily="34" charset="0"/>
              </a:rPr>
              <a:t>• Instalação e parametrização do sistema: 2 dias após o preenchimento do </a:t>
            </a:r>
            <a:r>
              <a:rPr lang="pt-BR" sz="1200" dirty="0" err="1">
                <a:solidFill>
                  <a:srgbClr val="5B6B7F"/>
                </a:solidFill>
                <a:latin typeface="Ubuntu" panose="020B0504030602030204" pitchFamily="34" charset="0"/>
              </a:rPr>
              <a:t>check-list</a:t>
            </a:r>
            <a:r>
              <a:rPr lang="pt-BR" sz="1200" dirty="0">
                <a:solidFill>
                  <a:srgbClr val="5B6B7F"/>
                </a:solidFill>
                <a:latin typeface="Ubuntu" panose="020B0504030602030204" pitchFamily="34" charset="0"/>
              </a:rPr>
              <a:t> de </a:t>
            </a:r>
            <a:r>
              <a:rPr lang="pt-BR" sz="1200" dirty="0" err="1">
                <a:solidFill>
                  <a:srgbClr val="5B6B7F"/>
                </a:solidFill>
                <a:latin typeface="Ubuntu" panose="020B0504030602030204" pitchFamily="34" charset="0"/>
              </a:rPr>
              <a:t>infos</a:t>
            </a:r>
            <a:r>
              <a:rPr lang="pt-BR" sz="1200" dirty="0">
                <a:solidFill>
                  <a:srgbClr val="5B6B7F"/>
                </a:solidFill>
                <a:latin typeface="Ubuntu" panose="020B0504030602030204" pitchFamily="34" charset="0"/>
              </a:rPr>
              <a:t> da empresa.</a:t>
            </a:r>
          </a:p>
          <a:p>
            <a:pPr>
              <a:spcAft>
                <a:spcPts val="600"/>
              </a:spcAft>
            </a:pPr>
            <a:r>
              <a:rPr lang="pt-BR" sz="1200" dirty="0">
                <a:solidFill>
                  <a:srgbClr val="5B6B7F"/>
                </a:solidFill>
                <a:latin typeface="Ubuntu" panose="020B0504030602030204" pitchFamily="34" charset="0"/>
              </a:rPr>
              <a:t>• Implantação e treinamento 100% online (opção preferencial) | Implantação e treinamento Híbrido 50% online 50% presencial (opcional)</a:t>
            </a:r>
          </a:p>
          <a:p>
            <a:pPr>
              <a:spcAft>
                <a:spcPts val="600"/>
              </a:spcAft>
            </a:pPr>
            <a:r>
              <a:rPr lang="pt-BR" sz="1200" dirty="0">
                <a:solidFill>
                  <a:srgbClr val="5B6B7F"/>
                </a:solidFill>
                <a:latin typeface="Ubuntu" panose="020B0504030602030204" pitchFamily="34" charset="0"/>
              </a:rPr>
              <a:t>*custos de deslocamento, hospedagem e alimentação por conta do contratante.</a:t>
            </a:r>
          </a:p>
          <a:p>
            <a:pPr>
              <a:spcAft>
                <a:spcPts val="600"/>
              </a:spcAft>
            </a:pPr>
            <a:r>
              <a:rPr lang="pt-BR" sz="1200" dirty="0">
                <a:solidFill>
                  <a:srgbClr val="5B6B7F"/>
                </a:solidFill>
                <a:latin typeface="Ubuntu" panose="020B0504030602030204" pitchFamily="34" charset="0"/>
              </a:rPr>
              <a:t>• Suporte técnico 8x5 via portal.</a:t>
            </a:r>
          </a:p>
        </p:txBody>
      </p:sp>
    </p:spTree>
    <p:extLst>
      <p:ext uri="{BB962C8B-B14F-4D97-AF65-F5344CB8AC3E}">
        <p14:creationId xmlns:p14="http://schemas.microsoft.com/office/powerpoint/2010/main" val="37187529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Interface gráfica do usuário, Aplicativo&#10;&#10;Descrição gerada automaticamente">
            <a:extLst>
              <a:ext uri="{FF2B5EF4-FFF2-40B4-BE49-F238E27FC236}">
                <a16:creationId xmlns:a16="http://schemas.microsoft.com/office/drawing/2014/main" id="{C0DB8453-EF01-6FB9-A8BA-612D2F20DD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9207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Uma imagem contendo Texto&#10;&#10;Descrição gerada automaticamente">
            <a:extLst>
              <a:ext uri="{FF2B5EF4-FFF2-40B4-BE49-F238E27FC236}">
                <a16:creationId xmlns:a16="http://schemas.microsoft.com/office/drawing/2014/main" id="{4DD38DD2-84AE-1B20-93DB-C762828B55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9384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Linha do tempo&#10;&#10;Descrição gerada automaticamente">
            <a:extLst>
              <a:ext uri="{FF2B5EF4-FFF2-40B4-BE49-F238E27FC236}">
                <a16:creationId xmlns:a16="http://schemas.microsoft.com/office/drawing/2014/main" id="{071A8B74-7170-8622-4B91-287A46DD39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"/>
            <a:ext cx="12192000" cy="6857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5726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Diagrama&#10;&#10;Descrição gerada automaticamente">
            <a:extLst>
              <a:ext uri="{FF2B5EF4-FFF2-40B4-BE49-F238E27FC236}">
                <a16:creationId xmlns:a16="http://schemas.microsoft.com/office/drawing/2014/main" id="{B22B4C9B-FCA4-0D3D-4862-CD2A605DA9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7745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DD97A9CB-0E82-B1AD-D3D7-B81FB9D3A3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9469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Interface gráfica do usuário&#10;&#10;Descrição gerada automaticamente">
            <a:extLst>
              <a:ext uri="{FF2B5EF4-FFF2-40B4-BE49-F238E27FC236}">
                <a16:creationId xmlns:a16="http://schemas.microsoft.com/office/drawing/2014/main" id="{D0EB0D60-B37C-D9DE-EE38-821EC077B7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7295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Texto&#10;&#10;Descrição gerada automaticamente">
            <a:extLst>
              <a:ext uri="{FF2B5EF4-FFF2-40B4-BE49-F238E27FC236}">
                <a16:creationId xmlns:a16="http://schemas.microsoft.com/office/drawing/2014/main" id="{B1E78494-134F-294F-24B0-112E9A0CAD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CB78A0F1-9331-996E-EB97-2AA55F6D8691}"/>
              </a:ext>
            </a:extLst>
          </p:cNvPr>
          <p:cNvSpPr txBox="1"/>
          <p:nvPr/>
        </p:nvSpPr>
        <p:spPr>
          <a:xfrm>
            <a:off x="1388853" y="1940943"/>
            <a:ext cx="6642340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t-BR" sz="1200" dirty="0">
                <a:solidFill>
                  <a:srgbClr val="5B6B7F"/>
                </a:solidFill>
                <a:latin typeface="Ubuntu" panose="020B0504030602030204" pitchFamily="34" charset="0"/>
              </a:rPr>
              <a:t>•  Cadastro de usuários e perfis de acesso </a:t>
            </a:r>
          </a:p>
          <a:p>
            <a:pPr>
              <a:spcAft>
                <a:spcPts val="600"/>
              </a:spcAft>
            </a:pPr>
            <a:r>
              <a:rPr lang="pt-BR" sz="1200" dirty="0">
                <a:solidFill>
                  <a:srgbClr val="5B6B7F"/>
                </a:solidFill>
                <a:latin typeface="Ubuntu" panose="020B0504030602030204" pitchFamily="34" charset="0"/>
              </a:rPr>
              <a:t>•  Cadastro de empresas e contatos </a:t>
            </a:r>
          </a:p>
          <a:p>
            <a:pPr>
              <a:spcAft>
                <a:spcPts val="600"/>
              </a:spcAft>
            </a:pPr>
            <a:r>
              <a:rPr lang="pt-BR" sz="1200" dirty="0">
                <a:solidFill>
                  <a:srgbClr val="5B6B7F"/>
                </a:solidFill>
                <a:latin typeface="Ubuntu" panose="020B0504030602030204" pitchFamily="34" charset="0"/>
              </a:rPr>
              <a:t>•  Geração, gestão e manutenção de propostas comerciais</a:t>
            </a:r>
          </a:p>
          <a:p>
            <a:pPr>
              <a:spcAft>
                <a:spcPts val="600"/>
              </a:spcAft>
            </a:pPr>
            <a:r>
              <a:rPr lang="pt-BR" sz="1200" dirty="0">
                <a:solidFill>
                  <a:srgbClr val="5B6B7F"/>
                </a:solidFill>
                <a:latin typeface="Ubuntu" panose="020B0504030602030204" pitchFamily="34" charset="0"/>
              </a:rPr>
              <a:t>•  Geração, gestão e manutenção apontamentos comerciais (CRM) </a:t>
            </a:r>
          </a:p>
          <a:p>
            <a:pPr>
              <a:spcAft>
                <a:spcPts val="600"/>
              </a:spcAft>
            </a:pPr>
            <a:r>
              <a:rPr lang="pt-BR" sz="1200" dirty="0">
                <a:solidFill>
                  <a:srgbClr val="5B6B7F"/>
                </a:solidFill>
                <a:latin typeface="Ubuntu" panose="020B0504030602030204" pitchFamily="34" charset="0"/>
              </a:rPr>
              <a:t>•  Geração, gestão e manutenção de Cotações de Frete Internacional</a:t>
            </a:r>
          </a:p>
          <a:p>
            <a:pPr>
              <a:spcAft>
                <a:spcPts val="600"/>
              </a:spcAft>
            </a:pPr>
            <a:r>
              <a:rPr lang="pt-BR" sz="1200" dirty="0">
                <a:solidFill>
                  <a:srgbClr val="5B6B7F"/>
                </a:solidFill>
                <a:latin typeface="Ubuntu" panose="020B0504030602030204" pitchFamily="34" charset="0"/>
              </a:rPr>
              <a:t>•  Gerenciamento e armazenamento local de documentos (GED)</a:t>
            </a:r>
          </a:p>
          <a:p>
            <a:pPr>
              <a:spcAft>
                <a:spcPts val="600"/>
              </a:spcAft>
            </a:pPr>
            <a:r>
              <a:rPr lang="pt-BR" sz="1200" dirty="0">
                <a:solidFill>
                  <a:srgbClr val="5B6B7F"/>
                </a:solidFill>
                <a:latin typeface="Ubuntu" panose="020B0504030602030204" pitchFamily="34" charset="0"/>
              </a:rPr>
              <a:t>•  Registro e Gestão de Declarações de Importação (DI) </a:t>
            </a:r>
          </a:p>
          <a:p>
            <a:pPr>
              <a:spcAft>
                <a:spcPts val="600"/>
              </a:spcAft>
            </a:pPr>
            <a:r>
              <a:rPr lang="pt-BR" sz="1200" dirty="0">
                <a:solidFill>
                  <a:srgbClr val="5B6B7F"/>
                </a:solidFill>
                <a:latin typeface="Ubuntu" panose="020B0504030602030204" pitchFamily="34" charset="0"/>
              </a:rPr>
              <a:t>•  Registro e Gestão de Licenças de Importação (LI) </a:t>
            </a:r>
          </a:p>
          <a:p>
            <a:pPr>
              <a:spcAft>
                <a:spcPts val="600"/>
              </a:spcAft>
            </a:pPr>
            <a:r>
              <a:rPr lang="pt-BR" sz="1200" dirty="0">
                <a:solidFill>
                  <a:srgbClr val="5B6B7F"/>
                </a:solidFill>
                <a:latin typeface="Ubuntu" panose="020B0504030602030204" pitchFamily="34" charset="0"/>
              </a:rPr>
              <a:t>•  Registro e Gestão de Declarações de Únicas de Importação (DUIMP) </a:t>
            </a:r>
          </a:p>
          <a:p>
            <a:pPr>
              <a:spcAft>
                <a:spcPts val="600"/>
              </a:spcAft>
            </a:pPr>
            <a:r>
              <a:rPr lang="pt-BR" sz="1200" dirty="0">
                <a:solidFill>
                  <a:srgbClr val="5B6B7F"/>
                </a:solidFill>
                <a:latin typeface="Ubuntu" panose="020B0504030602030204" pitchFamily="34" charset="0"/>
              </a:rPr>
              <a:t>•  Emissão de espelho e XML de NF de Importação </a:t>
            </a:r>
          </a:p>
          <a:p>
            <a:pPr>
              <a:spcAft>
                <a:spcPts val="600"/>
              </a:spcAft>
            </a:pPr>
            <a:r>
              <a:rPr lang="pt-BR" sz="1200" dirty="0">
                <a:solidFill>
                  <a:srgbClr val="5B6B7F"/>
                </a:solidFill>
                <a:latin typeface="Ubuntu" panose="020B0504030602030204" pitchFamily="34" charset="0"/>
              </a:rPr>
              <a:t>•  Emissão de Estimativas de Custos de Importação </a:t>
            </a:r>
          </a:p>
          <a:p>
            <a:pPr>
              <a:spcAft>
                <a:spcPts val="600"/>
              </a:spcAft>
            </a:pPr>
            <a:r>
              <a:rPr lang="pt-BR" sz="1200" dirty="0">
                <a:solidFill>
                  <a:srgbClr val="5B6B7F"/>
                </a:solidFill>
                <a:latin typeface="Ubuntu" panose="020B0504030602030204" pitchFamily="34" charset="0"/>
              </a:rPr>
              <a:t>•  Registro e Gestão de Declarações de Exportação (DU-E)</a:t>
            </a:r>
          </a:p>
          <a:p>
            <a:pPr>
              <a:spcAft>
                <a:spcPts val="600"/>
              </a:spcAft>
            </a:pPr>
            <a:r>
              <a:rPr lang="pt-BR" sz="1200" dirty="0">
                <a:solidFill>
                  <a:srgbClr val="5B6B7F"/>
                </a:solidFill>
                <a:latin typeface="Ubuntu" panose="020B0504030602030204" pitchFamily="34" charset="0"/>
              </a:rPr>
              <a:t>•  Registro e Gestão de LPCO</a:t>
            </a:r>
          </a:p>
          <a:p>
            <a:pPr>
              <a:spcAft>
                <a:spcPts val="600"/>
              </a:spcAft>
            </a:pPr>
            <a:r>
              <a:rPr lang="pt-BR" sz="1200" dirty="0">
                <a:solidFill>
                  <a:srgbClr val="5B6B7F"/>
                </a:solidFill>
                <a:latin typeface="Ubuntu" panose="020B0504030602030204" pitchFamily="34" charset="0"/>
              </a:rPr>
              <a:t>•  Emissão de Conhecimentos de Embarque de Exportação </a:t>
            </a:r>
          </a:p>
          <a:p>
            <a:pPr>
              <a:spcAft>
                <a:spcPts val="600"/>
              </a:spcAft>
            </a:pPr>
            <a:r>
              <a:rPr lang="pt-BR" sz="1200" dirty="0">
                <a:solidFill>
                  <a:srgbClr val="5B6B7F"/>
                </a:solidFill>
                <a:latin typeface="Ubuntu" panose="020B0504030602030204" pitchFamily="34" charset="0"/>
              </a:rPr>
              <a:t>•  Integração com INTTRA </a:t>
            </a:r>
          </a:p>
        </p:txBody>
      </p:sp>
    </p:spTree>
    <p:extLst>
      <p:ext uri="{BB962C8B-B14F-4D97-AF65-F5344CB8AC3E}">
        <p14:creationId xmlns:p14="http://schemas.microsoft.com/office/powerpoint/2010/main" val="26889147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Site&#10;&#10;Descrição gerada automaticamente">
            <a:extLst>
              <a:ext uri="{FF2B5EF4-FFF2-40B4-BE49-F238E27FC236}">
                <a16:creationId xmlns:a16="http://schemas.microsoft.com/office/drawing/2014/main" id="{EB7BC24A-9886-9EF9-822D-F20CCB2EA9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F6516824-AC07-B136-A8D5-CD10B1D84211}"/>
              </a:ext>
            </a:extLst>
          </p:cNvPr>
          <p:cNvSpPr txBox="1"/>
          <p:nvPr/>
        </p:nvSpPr>
        <p:spPr>
          <a:xfrm>
            <a:off x="1388853" y="1940943"/>
            <a:ext cx="664234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t-BR" sz="1200" dirty="0">
                <a:solidFill>
                  <a:srgbClr val="5B6B7F"/>
                </a:solidFill>
                <a:latin typeface="Ubuntu" panose="020B0504030602030204" pitchFamily="34" charset="0"/>
              </a:rPr>
              <a:t>•  Integração com a IATA CASS</a:t>
            </a:r>
          </a:p>
          <a:p>
            <a:pPr>
              <a:spcAft>
                <a:spcPts val="600"/>
              </a:spcAft>
            </a:pPr>
            <a:r>
              <a:rPr lang="pt-BR" sz="1200" dirty="0">
                <a:solidFill>
                  <a:srgbClr val="5B6B7F"/>
                </a:solidFill>
                <a:latin typeface="Ubuntu" panose="020B0504030602030204" pitchFamily="34" charset="0"/>
              </a:rPr>
              <a:t>•  Integração com a TEC/</a:t>
            </a:r>
            <a:r>
              <a:rPr lang="pt-BR" sz="1200" dirty="0" err="1">
                <a:solidFill>
                  <a:srgbClr val="5B6B7F"/>
                </a:solidFill>
                <a:latin typeface="Ubuntu" panose="020B0504030602030204" pitchFamily="34" charset="0"/>
              </a:rPr>
              <a:t>Infoconsult</a:t>
            </a:r>
            <a:r>
              <a:rPr lang="pt-BR" sz="1200" dirty="0">
                <a:solidFill>
                  <a:srgbClr val="5B6B7F"/>
                </a:solidFill>
                <a:latin typeface="Ubuntu" panose="020B0504030602030204" pitchFamily="34" charset="0"/>
              </a:rPr>
              <a:t> para suporte no preenchimento de alíquotas de impostos </a:t>
            </a:r>
          </a:p>
          <a:p>
            <a:pPr>
              <a:spcAft>
                <a:spcPts val="600"/>
              </a:spcAft>
            </a:pPr>
            <a:r>
              <a:rPr lang="pt-BR" sz="1200" dirty="0">
                <a:solidFill>
                  <a:srgbClr val="5B6B7F"/>
                </a:solidFill>
                <a:latin typeface="Ubuntu" panose="020B0504030602030204" pitchFamily="34" charset="0"/>
              </a:rPr>
              <a:t>•  Gestão e envio automatizado de </a:t>
            </a:r>
            <a:r>
              <a:rPr lang="pt-BR" sz="1200" dirty="0" err="1">
                <a:solidFill>
                  <a:srgbClr val="5B6B7F"/>
                </a:solidFill>
                <a:latin typeface="Ubuntu" panose="020B0504030602030204" pitchFamily="34" charset="0"/>
              </a:rPr>
              <a:t>follow-up’s</a:t>
            </a:r>
            <a:r>
              <a:rPr lang="pt-BR" sz="1200" dirty="0">
                <a:solidFill>
                  <a:srgbClr val="5B6B7F"/>
                </a:solidFill>
                <a:latin typeface="Ubuntu" panose="020B0504030602030204" pitchFamily="34" charset="0"/>
              </a:rPr>
              <a:t> </a:t>
            </a:r>
          </a:p>
          <a:p>
            <a:pPr>
              <a:spcAft>
                <a:spcPts val="600"/>
              </a:spcAft>
            </a:pPr>
            <a:r>
              <a:rPr lang="pt-BR" sz="1200" dirty="0">
                <a:solidFill>
                  <a:srgbClr val="5B6B7F"/>
                </a:solidFill>
                <a:latin typeface="Ubuntu" panose="020B0504030602030204" pitchFamily="34" charset="0"/>
              </a:rPr>
              <a:t>•  Controle do Conta Corrente do Processo</a:t>
            </a:r>
          </a:p>
          <a:p>
            <a:pPr>
              <a:spcAft>
                <a:spcPts val="600"/>
              </a:spcAft>
            </a:pPr>
            <a:r>
              <a:rPr lang="pt-BR" sz="1200" dirty="0">
                <a:solidFill>
                  <a:srgbClr val="5B6B7F"/>
                </a:solidFill>
                <a:latin typeface="Ubuntu" panose="020B0504030602030204" pitchFamily="34" charset="0"/>
              </a:rPr>
              <a:t>•  Manutenção do Contas a Pagar / Receber </a:t>
            </a:r>
          </a:p>
          <a:p>
            <a:pPr>
              <a:spcAft>
                <a:spcPts val="600"/>
              </a:spcAft>
            </a:pPr>
            <a:r>
              <a:rPr lang="pt-BR" sz="1200" dirty="0">
                <a:solidFill>
                  <a:srgbClr val="5B6B7F"/>
                </a:solidFill>
                <a:latin typeface="Ubuntu" panose="020B0504030602030204" pitchFamily="34" charset="0"/>
              </a:rPr>
              <a:t>•  Emissão de NFS-e integrada a Prefeitura</a:t>
            </a:r>
          </a:p>
          <a:p>
            <a:pPr>
              <a:spcAft>
                <a:spcPts val="600"/>
              </a:spcAft>
            </a:pPr>
            <a:r>
              <a:rPr lang="pt-BR" sz="1200" dirty="0">
                <a:solidFill>
                  <a:srgbClr val="5B6B7F"/>
                </a:solidFill>
                <a:latin typeface="Ubuntu" panose="020B0504030602030204" pitchFamily="34" charset="0"/>
              </a:rPr>
              <a:t>•  Emissão de Fatura / Demonstrativo de Faturamento</a:t>
            </a:r>
          </a:p>
          <a:p>
            <a:pPr>
              <a:spcAft>
                <a:spcPts val="600"/>
              </a:spcAft>
            </a:pPr>
            <a:r>
              <a:rPr lang="pt-BR" sz="1200" dirty="0">
                <a:solidFill>
                  <a:srgbClr val="5B6B7F"/>
                </a:solidFill>
                <a:latin typeface="Ubuntu" panose="020B0504030602030204" pitchFamily="34" charset="0"/>
              </a:rPr>
              <a:t>•  Emissão de </a:t>
            </a:r>
            <a:r>
              <a:rPr lang="pt-BR" sz="1200" dirty="0" err="1">
                <a:solidFill>
                  <a:srgbClr val="5B6B7F"/>
                </a:solidFill>
                <a:latin typeface="Ubuntu" panose="020B0504030602030204" pitchFamily="34" charset="0"/>
              </a:rPr>
              <a:t>Debit</a:t>
            </a:r>
            <a:r>
              <a:rPr lang="pt-BR" sz="1200" dirty="0">
                <a:solidFill>
                  <a:srgbClr val="5B6B7F"/>
                </a:solidFill>
                <a:latin typeface="Ubuntu" panose="020B0504030602030204" pitchFamily="34" charset="0"/>
              </a:rPr>
              <a:t> Note</a:t>
            </a:r>
          </a:p>
          <a:p>
            <a:pPr>
              <a:spcAft>
                <a:spcPts val="600"/>
              </a:spcAft>
            </a:pPr>
            <a:r>
              <a:rPr lang="pt-BR" sz="1200" dirty="0">
                <a:solidFill>
                  <a:srgbClr val="5B6B7F"/>
                </a:solidFill>
                <a:latin typeface="Ubuntu" panose="020B0504030602030204" pitchFamily="34" charset="0"/>
              </a:rPr>
              <a:t>•  Emissão de SDA integrada (SAAS) </a:t>
            </a:r>
          </a:p>
          <a:p>
            <a:pPr>
              <a:spcAft>
                <a:spcPts val="600"/>
              </a:spcAft>
            </a:pPr>
            <a:r>
              <a:rPr lang="pt-BR" sz="1200" dirty="0">
                <a:solidFill>
                  <a:srgbClr val="5B6B7F"/>
                </a:solidFill>
                <a:latin typeface="Ubuntu" panose="020B0504030602030204" pitchFamily="34" charset="0"/>
              </a:rPr>
              <a:t>•  Portal do Cliente Extranet </a:t>
            </a:r>
          </a:p>
          <a:p>
            <a:pPr>
              <a:spcAft>
                <a:spcPts val="600"/>
              </a:spcAft>
            </a:pPr>
            <a:r>
              <a:rPr lang="pt-BR" sz="1200" dirty="0">
                <a:solidFill>
                  <a:srgbClr val="5B6B7F"/>
                </a:solidFill>
                <a:latin typeface="Ubuntu" panose="020B0504030602030204" pitchFamily="34" charset="0"/>
              </a:rPr>
              <a:t>•  Dashboard e workflow de processos, </a:t>
            </a:r>
            <a:r>
              <a:rPr lang="pt-BR" sz="1200" dirty="0" err="1">
                <a:solidFill>
                  <a:srgbClr val="5B6B7F"/>
                </a:solidFill>
                <a:latin typeface="Ubuntu" panose="020B0504030602030204" pitchFamily="34" charset="0"/>
              </a:rPr>
              <a:t>iData</a:t>
            </a:r>
            <a:r>
              <a:rPr lang="pt-BR" sz="1200" dirty="0">
                <a:solidFill>
                  <a:srgbClr val="5B6B7F"/>
                </a:solidFill>
                <a:latin typeface="Ubuntu" panose="020B0504030602030204" pitchFamily="34" charset="0"/>
              </a:rPr>
              <a:t> 360 Standard</a:t>
            </a:r>
          </a:p>
          <a:p>
            <a:pPr>
              <a:spcAft>
                <a:spcPts val="600"/>
              </a:spcAft>
            </a:pPr>
            <a:r>
              <a:rPr lang="pt-BR" sz="1200" dirty="0">
                <a:solidFill>
                  <a:srgbClr val="5B6B7F"/>
                </a:solidFill>
                <a:latin typeface="Ubuntu" panose="020B0504030602030204" pitchFamily="34" charset="0"/>
              </a:rPr>
              <a:t>•  Emissão de Relatórios Intranet </a:t>
            </a:r>
          </a:p>
          <a:p>
            <a:pPr>
              <a:spcAft>
                <a:spcPts val="600"/>
              </a:spcAft>
            </a:pPr>
            <a:r>
              <a:rPr lang="pt-BR" sz="1200" dirty="0">
                <a:solidFill>
                  <a:srgbClr val="5B6B7F"/>
                </a:solidFill>
                <a:latin typeface="Ubuntu" panose="020B0504030602030204" pitchFamily="34" charset="0"/>
              </a:rPr>
              <a:t>•  Integração Contábil (SAAS) por demanda </a:t>
            </a:r>
          </a:p>
        </p:txBody>
      </p:sp>
    </p:spTree>
    <p:extLst>
      <p:ext uri="{BB962C8B-B14F-4D97-AF65-F5344CB8AC3E}">
        <p14:creationId xmlns:p14="http://schemas.microsoft.com/office/powerpoint/2010/main" val="11265428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Gráfico de funil&#10;&#10;Descrição gerada automaticamente">
            <a:extLst>
              <a:ext uri="{FF2B5EF4-FFF2-40B4-BE49-F238E27FC236}">
                <a16:creationId xmlns:a16="http://schemas.microsoft.com/office/drawing/2014/main" id="{EA03FF0B-1FCA-6B13-9E42-86308A1DB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F46E4FE5-C510-9C22-FEEF-E8544BCAD98F}"/>
              </a:ext>
            </a:extLst>
          </p:cNvPr>
          <p:cNvSpPr txBox="1"/>
          <p:nvPr/>
        </p:nvSpPr>
        <p:spPr>
          <a:xfrm>
            <a:off x="1388853" y="1940943"/>
            <a:ext cx="6642340" cy="367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t-BR" sz="1200" dirty="0">
                <a:solidFill>
                  <a:srgbClr val="5B6B7F"/>
                </a:solidFill>
                <a:latin typeface="Ubuntu" panose="020B0504030602030204" pitchFamily="34" charset="0"/>
              </a:rPr>
              <a:t>•  Gerenciamento e armazenamento remoto de documentos (Cloud GED)</a:t>
            </a:r>
          </a:p>
          <a:p>
            <a:pPr>
              <a:spcAft>
                <a:spcPts val="600"/>
              </a:spcAft>
            </a:pPr>
            <a:r>
              <a:rPr lang="pt-BR" sz="1200" dirty="0">
                <a:solidFill>
                  <a:srgbClr val="5B6B7F"/>
                </a:solidFill>
                <a:latin typeface="Ubuntu" panose="020B0504030602030204" pitchFamily="34" charset="0"/>
              </a:rPr>
              <a:t>•  Catálogo de Produtos de Importação (SAAS)</a:t>
            </a:r>
          </a:p>
          <a:p>
            <a:pPr>
              <a:spcAft>
                <a:spcPts val="600"/>
              </a:spcAft>
            </a:pPr>
            <a:r>
              <a:rPr lang="pt-BR" sz="1200" dirty="0">
                <a:solidFill>
                  <a:srgbClr val="5B6B7F"/>
                </a:solidFill>
                <a:latin typeface="Ubuntu" panose="020B0504030602030204" pitchFamily="34" charset="0"/>
              </a:rPr>
              <a:t>•  Registro e Gestão de Certificados de Origem (CO) </a:t>
            </a:r>
          </a:p>
          <a:p>
            <a:pPr>
              <a:spcAft>
                <a:spcPts val="600"/>
              </a:spcAft>
            </a:pPr>
            <a:r>
              <a:rPr lang="pt-BR" sz="1200" dirty="0">
                <a:solidFill>
                  <a:srgbClr val="5B6B7F"/>
                </a:solidFill>
                <a:latin typeface="Ubuntu" panose="020B0504030602030204" pitchFamily="34" charset="0"/>
              </a:rPr>
              <a:t>•  Emissão de </a:t>
            </a:r>
            <a:r>
              <a:rPr lang="pt-BR" sz="1200" dirty="0" err="1">
                <a:solidFill>
                  <a:srgbClr val="5B6B7F"/>
                </a:solidFill>
                <a:latin typeface="Ubuntu" panose="020B0504030602030204" pitchFamily="34" charset="0"/>
              </a:rPr>
              <a:t>Invoice</a:t>
            </a:r>
            <a:r>
              <a:rPr lang="pt-BR" sz="1200" dirty="0">
                <a:solidFill>
                  <a:srgbClr val="5B6B7F"/>
                </a:solidFill>
                <a:latin typeface="Ubuntu" panose="020B0504030602030204" pitchFamily="34" charset="0"/>
              </a:rPr>
              <a:t>/Fatura e </a:t>
            </a:r>
            <a:r>
              <a:rPr lang="pt-BR" sz="1200" dirty="0" err="1">
                <a:solidFill>
                  <a:srgbClr val="5B6B7F"/>
                </a:solidFill>
                <a:latin typeface="Ubuntu" panose="020B0504030602030204" pitchFamily="34" charset="0"/>
              </a:rPr>
              <a:t>Packlist</a:t>
            </a:r>
            <a:r>
              <a:rPr lang="pt-BR" sz="1200" dirty="0">
                <a:solidFill>
                  <a:srgbClr val="5B6B7F"/>
                </a:solidFill>
                <a:latin typeface="Ubuntu" panose="020B0504030602030204" pitchFamily="34" charset="0"/>
              </a:rPr>
              <a:t> de Exportação </a:t>
            </a:r>
          </a:p>
          <a:p>
            <a:pPr>
              <a:spcAft>
                <a:spcPts val="600"/>
              </a:spcAft>
            </a:pPr>
            <a:r>
              <a:rPr lang="pt-BR" sz="1200" dirty="0">
                <a:solidFill>
                  <a:srgbClr val="5B6B7F"/>
                </a:solidFill>
                <a:latin typeface="Ubuntu" panose="020B0504030602030204" pitchFamily="34" charset="0"/>
              </a:rPr>
              <a:t>•  Transmissão e Manutenção de e-</a:t>
            </a:r>
            <a:r>
              <a:rPr lang="pt-BR" sz="1200" dirty="0" err="1">
                <a:solidFill>
                  <a:srgbClr val="5B6B7F"/>
                </a:solidFill>
                <a:latin typeface="Ubuntu" panose="020B0504030602030204" pitchFamily="34" charset="0"/>
              </a:rPr>
              <a:t>AWB’s</a:t>
            </a:r>
            <a:r>
              <a:rPr lang="pt-BR" sz="1200" dirty="0">
                <a:solidFill>
                  <a:srgbClr val="5B6B7F"/>
                </a:solidFill>
                <a:latin typeface="Ubuntu" panose="020B0504030602030204" pitchFamily="34" charset="0"/>
              </a:rPr>
              <a:t> (SAAS) – USD 10,00 por Conhecimento</a:t>
            </a:r>
          </a:p>
          <a:p>
            <a:pPr>
              <a:spcAft>
                <a:spcPts val="600"/>
              </a:spcAft>
            </a:pPr>
            <a:r>
              <a:rPr lang="pt-BR" sz="1200" dirty="0">
                <a:solidFill>
                  <a:srgbClr val="5B6B7F"/>
                </a:solidFill>
                <a:latin typeface="Ubuntu" panose="020B0504030602030204" pitchFamily="34" charset="0"/>
              </a:rPr>
              <a:t>•  Tracking </a:t>
            </a:r>
            <a:r>
              <a:rPr lang="pt-BR" sz="1200" dirty="0" err="1">
                <a:solidFill>
                  <a:srgbClr val="5B6B7F"/>
                </a:solidFill>
                <a:latin typeface="Ubuntu" panose="020B0504030602030204" pitchFamily="34" charset="0"/>
              </a:rPr>
              <a:t>and</a:t>
            </a:r>
            <a:r>
              <a:rPr lang="pt-BR" sz="1200" dirty="0">
                <a:solidFill>
                  <a:srgbClr val="5B6B7F"/>
                </a:solidFill>
                <a:latin typeface="Ubuntu" panose="020B0504030602030204" pitchFamily="34" charset="0"/>
              </a:rPr>
              <a:t> trace de conhecimentos integrado (SAAS) – USD 6,00 por Conhecimento</a:t>
            </a:r>
          </a:p>
          <a:p>
            <a:pPr>
              <a:spcAft>
                <a:spcPts val="600"/>
              </a:spcAft>
            </a:pPr>
            <a:r>
              <a:rPr lang="pt-BR" sz="1200" dirty="0">
                <a:solidFill>
                  <a:srgbClr val="5B6B7F"/>
                </a:solidFill>
                <a:latin typeface="Ubuntu" panose="020B0504030602030204" pitchFamily="34" charset="0"/>
              </a:rPr>
              <a:t>•  Emissão de Cobrança Bancária Integrada ao Open Banking (SAAS) – R$ 1,00 por Boleto</a:t>
            </a:r>
          </a:p>
          <a:p>
            <a:pPr>
              <a:spcAft>
                <a:spcPts val="600"/>
              </a:spcAft>
            </a:pPr>
            <a:r>
              <a:rPr lang="pt-BR" sz="1200" dirty="0">
                <a:solidFill>
                  <a:srgbClr val="5B6B7F"/>
                </a:solidFill>
                <a:latin typeface="Ubuntu" panose="020B0504030602030204" pitchFamily="34" charset="0"/>
              </a:rPr>
              <a:t>•  Gestão de Protocolo de Documentos </a:t>
            </a:r>
          </a:p>
          <a:p>
            <a:pPr>
              <a:spcAft>
                <a:spcPts val="600"/>
              </a:spcAft>
            </a:pPr>
            <a:r>
              <a:rPr lang="pt-BR" sz="1200" dirty="0">
                <a:solidFill>
                  <a:srgbClr val="5B6B7F"/>
                </a:solidFill>
                <a:latin typeface="Ubuntu" panose="020B0504030602030204" pitchFamily="34" charset="0"/>
              </a:rPr>
              <a:t>•  Transmissão e Manutenção de Mensagens no Portal CCT Importação Aéreo (SAAS) –</a:t>
            </a:r>
          </a:p>
          <a:p>
            <a:pPr>
              <a:spcAft>
                <a:spcPts val="600"/>
              </a:spcAft>
            </a:pPr>
            <a:r>
              <a:rPr lang="pt-BR" sz="1200" dirty="0">
                <a:solidFill>
                  <a:srgbClr val="5B6B7F"/>
                </a:solidFill>
                <a:latin typeface="Ubuntu" panose="020B0504030602030204" pitchFamily="34" charset="0"/>
              </a:rPr>
              <a:t>USD 5,00 por Mensagem</a:t>
            </a:r>
          </a:p>
          <a:p>
            <a:pPr>
              <a:spcAft>
                <a:spcPts val="600"/>
              </a:spcAft>
            </a:pPr>
            <a:r>
              <a:rPr lang="pt-BR" sz="1200" dirty="0">
                <a:solidFill>
                  <a:srgbClr val="5B6B7F"/>
                </a:solidFill>
                <a:latin typeface="Ubuntu" panose="020B0504030602030204" pitchFamily="34" charset="0"/>
              </a:rPr>
              <a:t>•  Integração com </a:t>
            </a:r>
            <a:r>
              <a:rPr lang="pt-BR" sz="1200" dirty="0" err="1">
                <a:solidFill>
                  <a:srgbClr val="5B6B7F"/>
                </a:solidFill>
                <a:latin typeface="Ubuntu" panose="020B0504030602030204" pitchFamily="34" charset="0"/>
              </a:rPr>
              <a:t>ERP’s</a:t>
            </a:r>
            <a:r>
              <a:rPr lang="pt-BR" sz="1200" dirty="0">
                <a:solidFill>
                  <a:srgbClr val="5B6B7F"/>
                </a:solidFill>
                <a:latin typeface="Ubuntu" panose="020B0504030602030204" pitchFamily="34" charset="0"/>
              </a:rPr>
              <a:t> de Clientes e ou Fornecedores (SAAS) por demanda</a:t>
            </a:r>
          </a:p>
          <a:p>
            <a:pPr>
              <a:spcAft>
                <a:spcPts val="600"/>
              </a:spcAft>
            </a:pPr>
            <a:r>
              <a:rPr lang="pt-BR" sz="1200" dirty="0">
                <a:solidFill>
                  <a:srgbClr val="5B6B7F"/>
                </a:solidFill>
                <a:latin typeface="Ubuntu" panose="020B0504030602030204" pitchFamily="34" charset="0"/>
              </a:rPr>
              <a:t>•  Integração de Livros Fiscais (SAAS) por demanda </a:t>
            </a:r>
          </a:p>
          <a:p>
            <a:pPr>
              <a:spcAft>
                <a:spcPts val="600"/>
              </a:spcAft>
            </a:pPr>
            <a:r>
              <a:rPr lang="pt-BR" sz="1200" dirty="0">
                <a:solidFill>
                  <a:srgbClr val="5B6B7F"/>
                </a:solidFill>
                <a:latin typeface="Ubuntu" panose="020B0504030602030204" pitchFamily="34" charset="0"/>
              </a:rPr>
              <a:t>•  Gestão de Registros de Não Conformidade (RNC) - R$ 330,00 Mensal</a:t>
            </a:r>
          </a:p>
          <a:p>
            <a:pPr>
              <a:spcAft>
                <a:spcPts val="600"/>
              </a:spcAft>
            </a:pPr>
            <a:r>
              <a:rPr lang="pt-BR" sz="1200" dirty="0">
                <a:solidFill>
                  <a:srgbClr val="5B6B7F"/>
                </a:solidFill>
                <a:latin typeface="Ubuntu" panose="020B0504030602030204" pitchFamily="34" charset="0"/>
              </a:rPr>
              <a:t>•  Conciliação Bancária Integrada ao Open Banking (SAAS) – R$ 0,50 por Conta/Dia</a:t>
            </a:r>
          </a:p>
        </p:txBody>
      </p:sp>
    </p:spTree>
    <p:extLst>
      <p:ext uri="{BB962C8B-B14F-4D97-AF65-F5344CB8AC3E}">
        <p14:creationId xmlns:p14="http://schemas.microsoft.com/office/powerpoint/2010/main" val="386307622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226</TotalTime>
  <Words>664</Words>
  <Application>Microsoft Office PowerPoint</Application>
  <PresentationFormat>Widescreen</PresentationFormat>
  <Paragraphs>73</Paragraphs>
  <Slides>12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Lato</vt:lpstr>
      <vt:lpstr>Ubuntu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Suelen Finger</dc:creator>
  <cp:lastModifiedBy>Suelen Finger</cp:lastModifiedBy>
  <cp:revision>5</cp:revision>
  <dcterms:created xsi:type="dcterms:W3CDTF">2023-12-18T16:58:40Z</dcterms:created>
  <dcterms:modified xsi:type="dcterms:W3CDTF">2024-02-08T20:52:04Z</dcterms:modified>
</cp:coreProperties>
</file>